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Neucha"/>
      <p:regular r:id="rId63"/>
    </p:embeddedFont>
    <p:embeddedFont>
      <p:font typeface="Proza Libre"/>
      <p:regular r:id="rId64"/>
      <p:bold r:id="rId65"/>
      <p:italic r:id="rId66"/>
      <p:boldItalic r:id="rId67"/>
    </p:embeddedFont>
    <p:embeddedFont>
      <p:font typeface="Source Sans Pr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256F72-3114-4B87-9012-835BB3E5C7D7}">
  <a:tblStyle styleId="{FC256F72-3114-4B87-9012-835BB3E5C7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SansPro-boldItalic.fntdata"/><Relationship Id="rId70" Type="http://schemas.openxmlformats.org/officeDocument/2006/relationships/font" Target="fonts/SourceSansPr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zaLibre-regular.fntdata"/><Relationship Id="rId63" Type="http://schemas.openxmlformats.org/officeDocument/2006/relationships/font" Target="fonts/Neucha-regular.fntdata"/><Relationship Id="rId22" Type="http://schemas.openxmlformats.org/officeDocument/2006/relationships/slide" Target="slides/slide16.xml"/><Relationship Id="rId66" Type="http://schemas.openxmlformats.org/officeDocument/2006/relationships/font" Target="fonts/ProzaLibre-italic.fntdata"/><Relationship Id="rId21" Type="http://schemas.openxmlformats.org/officeDocument/2006/relationships/slide" Target="slides/slide15.xml"/><Relationship Id="rId65" Type="http://schemas.openxmlformats.org/officeDocument/2006/relationships/font" Target="fonts/ProzaLibre-bold.fntdata"/><Relationship Id="rId24" Type="http://schemas.openxmlformats.org/officeDocument/2006/relationships/slide" Target="slides/slide18.xml"/><Relationship Id="rId68" Type="http://schemas.openxmlformats.org/officeDocument/2006/relationships/font" Target="fonts/SourceSansPro-regular.fntdata"/><Relationship Id="rId23" Type="http://schemas.openxmlformats.org/officeDocument/2006/relationships/slide" Target="slides/slide17.xml"/><Relationship Id="rId67" Type="http://schemas.openxmlformats.org/officeDocument/2006/relationships/font" Target="fonts/ProzaLibre-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SansPr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hance.net/gallery/62895799/Scaredy-Cat-Pt-2"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44818b4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44818b4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571eabfea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571eabfea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44818b4f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44818b4f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571eabfea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571eabfea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571eabfea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571eabfea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571eabfea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571eabfea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571eabfe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571eabfe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5617bce9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5617bce9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f4ea8dec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f4ea8dec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3b94449d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3b94449d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60403a41f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0403a41f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571eabfea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571eabfea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44818b4f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44818b4f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571eabfea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c571eabfea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44818b4fd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44818b4fd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44818b4f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44818b4f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571eabfea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571eabfea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571eabfea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571eabfea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3b94449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3b94449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3b94449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3b94449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Mentor: What skills/abilities/attributes does your mentor need to have to help you develop your skills, creative business, project and  goals? If you have examples of someone(s) who might fit the profile you’re looking for,  include their social/website here. If you’re chosen to be a Resident, we’ll help you refine your search and contract the right person.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i="1" lang="en" sz="1400">
                <a:solidFill>
                  <a:schemeClr val="dk1"/>
                </a:solidFill>
                <a:latin typeface="Source Sans Pro"/>
                <a:ea typeface="Source Sans Pro"/>
                <a:cs typeface="Source Sans Pro"/>
                <a:sym typeface="Source Sans Pro"/>
              </a:rPr>
              <a:t>Tip: Identify what you really want to achieve, how you learn best, and what kind of mentoring relationship might work well for you. Consider past mentor relationships: What worked well? What could have gone better?  How did you contribute to the success of that relationship?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63b94449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3b94449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47e3b3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47e3b3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f4ea8dec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f4ea8dec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bf4ea8decd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bf4ea8decd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f4ea8decd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f4ea8decd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5103591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5103591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51f0020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51f0020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3b94449d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3b94449d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0a4cb96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c0a4cb96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4c3a9a1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4c3a9a1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44818b4f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44818b4f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What?</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Project: Succinct project concept pitch composed of 1 main project (can be broken down into parts). </a:t>
            </a:r>
            <a:endParaRPr sz="1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Keep in mind that about half of your time as a Resident will be focused on your personal  project, and the other half on Adobe-related projects (giving talks, press and panel interviews, live streaming your process, giving workshops, mentoring students, etc). If your project can dovetail these two, </a:t>
            </a:r>
            <a:r>
              <a:rPr lang="en" sz="1400" u="sng">
                <a:solidFill>
                  <a:schemeClr val="dk1"/>
                </a:solidFill>
                <a:latin typeface="Source Sans Pro"/>
                <a:ea typeface="Source Sans Pro"/>
                <a:cs typeface="Source Sans Pro"/>
                <a:sym typeface="Source Sans Pro"/>
              </a:rPr>
              <a:t>wonderful</a:t>
            </a:r>
            <a:r>
              <a:rPr lang="en" sz="1400">
                <a:solidFill>
                  <a:schemeClr val="dk1"/>
                </a:solidFill>
                <a:latin typeface="Source Sans Pro"/>
                <a:ea typeface="Source Sans Pro"/>
                <a:cs typeface="Source Sans Pro"/>
                <a:sym typeface="Source Sans Pro"/>
              </a:rPr>
              <a:t>, please explain how you envision that.</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i="1" lang="en" sz="1400">
                <a:solidFill>
                  <a:srgbClr val="666666"/>
                </a:solidFill>
                <a:latin typeface="Source Sans Pro"/>
                <a:ea typeface="Source Sans Pro"/>
                <a:cs typeface="Source Sans Pro"/>
                <a:sym typeface="Source Sans Pro"/>
              </a:rPr>
              <a:t>Example: Anna Daviscourt’s Scaredy Cat project proposal</a:t>
            </a:r>
            <a:endParaRPr i="1" sz="1400">
              <a:solidFill>
                <a:srgbClr val="666666"/>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rPr i="1" lang="en" u="sng">
                <a:solidFill>
                  <a:srgbClr val="0097A7"/>
                </a:solidFill>
                <a:hlinkClick r:id="rId2">
                  <a:extLst>
                    <a:ext uri="{A12FA001-AC4F-418D-AE19-62706E023703}">
                      <ahyp:hlinkClr val="tx"/>
                    </a:ext>
                  </a:extLst>
                </a:hlinkClick>
              </a:rPr>
              <a:t>https://www.behance.net/gallery/62895799/Scaredy-Cat-Pt-2</a:t>
            </a:r>
            <a:r>
              <a:rPr i="1" lang="en" sz="1400">
                <a:solidFill>
                  <a:schemeClr val="dk1"/>
                </a:solidFill>
                <a:latin typeface="Source Sans Pro"/>
                <a:ea typeface="Source Sans Pro"/>
                <a:cs typeface="Source Sans Pro"/>
                <a:sym typeface="Source Sans Pro"/>
              </a:rPr>
              <a:t> </a:t>
            </a:r>
            <a:endParaRPr i="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Format / medium</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Deliverables</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t/>
            </a:r>
            <a:endParaRPr sz="1400">
              <a:solidFill>
                <a:srgbClr val="595959"/>
              </a:solidFill>
              <a:latin typeface="Source Sans Pro"/>
              <a:ea typeface="Source Sans Pro"/>
              <a:cs typeface="Source Sans Pro"/>
              <a:sym typeface="Source Sans Pro"/>
            </a:endParaRPr>
          </a:p>
          <a:p>
            <a:pPr indent="0" lvl="0" marL="0" rtl="0" algn="l">
              <a:spcBef>
                <a:spcPts val="16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51f0020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c51f0020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63b94449d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3b94449d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0a4cb96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0a4cb96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51f0020e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51f0020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60403a41f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60403a41f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f4ea8dec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f4ea8dec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latin typeface="Source Sans Pro"/>
                <a:ea typeface="Source Sans Pro"/>
                <a:cs typeface="Source Sans Pro"/>
                <a:sym typeface="Source Sans Pro"/>
              </a:rPr>
              <a:t>Career goals</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Where are you and your work now?</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If you’re pivoting into a new industry, style, workflow, etc., explain</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Intended audience</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400">
                <a:solidFill>
                  <a:schemeClr val="dk1"/>
                </a:solidFill>
                <a:latin typeface="Source Sans Pro"/>
                <a:ea typeface="Source Sans Pro"/>
                <a:cs typeface="Source Sans Pro"/>
                <a:sym typeface="Source Sans Pro"/>
              </a:rPr>
              <a:t>Ideal clients and why</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400">
                <a:solidFill>
                  <a:schemeClr val="dk1"/>
                </a:solidFill>
                <a:latin typeface="Source Sans Pro"/>
                <a:ea typeface="Source Sans Pro"/>
                <a:cs typeface="Source Sans Pro"/>
                <a:sym typeface="Source Sans Pro"/>
              </a:rPr>
              <a:t>How Adobe fits into your journey from  where you are to where you’re headed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571eabfe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571eabfe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63b94449d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63b94449d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Visual outline of your creative history: where you’ve been, where you are, where you’re headed</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u="sng">
                <a:solidFill>
                  <a:schemeClr val="dk1"/>
                </a:solidFill>
                <a:latin typeface="Source Sans Pro"/>
                <a:ea typeface="Source Sans Pro"/>
                <a:cs typeface="Source Sans Pro"/>
                <a:sym typeface="Source Sans Pro"/>
              </a:rPr>
              <a:t>Brief</a:t>
            </a:r>
            <a:r>
              <a:rPr lang="en" sz="1400">
                <a:solidFill>
                  <a:schemeClr val="dk1"/>
                </a:solidFill>
                <a:latin typeface="Source Sans Pro"/>
                <a:ea typeface="Source Sans Pro"/>
                <a:cs typeface="Source Sans Pro"/>
                <a:sym typeface="Source Sans Pro"/>
              </a:rPr>
              <a:t> and </a:t>
            </a:r>
            <a:r>
              <a:rPr lang="en" sz="1400" u="sng">
                <a:solidFill>
                  <a:schemeClr val="dk1"/>
                </a:solidFill>
                <a:latin typeface="Source Sans Pro"/>
                <a:ea typeface="Source Sans Pro"/>
                <a:cs typeface="Source Sans Pro"/>
                <a:sym typeface="Source Sans Pro"/>
              </a:rPr>
              <a:t>succinct</a:t>
            </a:r>
            <a:r>
              <a:rPr lang="en" sz="1400">
                <a:solidFill>
                  <a:schemeClr val="dk1"/>
                </a:solidFill>
                <a:latin typeface="Source Sans Pro"/>
                <a:ea typeface="Source Sans Pro"/>
                <a:cs typeface="Source Sans Pro"/>
                <a:sym typeface="Source Sans Pro"/>
              </a:rPr>
              <a:t> explanation of your creative path to this point, or other helpful context for your project or creative journey.</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2-3 examples of your past work that indicates your ability to complete this project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571eabfe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c571eabfe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Visual outline of your creative history: where you’ve been, where you are, where you’re headed</a:t>
            </a:r>
            <a:endParaRPr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1"/>
              </a:buClr>
              <a:buSzPts val="1100"/>
              <a:buFont typeface="Arial"/>
              <a:buNone/>
            </a:pPr>
            <a:r>
              <a:rPr lang="en" sz="1400" u="sng">
                <a:solidFill>
                  <a:schemeClr val="dk1"/>
                </a:solidFill>
                <a:latin typeface="Source Sans Pro"/>
                <a:ea typeface="Source Sans Pro"/>
                <a:cs typeface="Source Sans Pro"/>
                <a:sym typeface="Source Sans Pro"/>
              </a:rPr>
              <a:t>Brief</a:t>
            </a:r>
            <a:r>
              <a:rPr lang="en" sz="1400">
                <a:solidFill>
                  <a:schemeClr val="dk1"/>
                </a:solidFill>
                <a:latin typeface="Source Sans Pro"/>
                <a:ea typeface="Source Sans Pro"/>
                <a:cs typeface="Source Sans Pro"/>
                <a:sym typeface="Source Sans Pro"/>
              </a:rPr>
              <a:t> and </a:t>
            </a:r>
            <a:r>
              <a:rPr lang="en" sz="1400" u="sng">
                <a:solidFill>
                  <a:schemeClr val="dk1"/>
                </a:solidFill>
                <a:latin typeface="Source Sans Pro"/>
                <a:ea typeface="Source Sans Pro"/>
                <a:cs typeface="Source Sans Pro"/>
                <a:sym typeface="Source Sans Pro"/>
              </a:rPr>
              <a:t>succinct</a:t>
            </a:r>
            <a:r>
              <a:rPr lang="en" sz="1400">
                <a:solidFill>
                  <a:schemeClr val="dk1"/>
                </a:solidFill>
                <a:latin typeface="Source Sans Pro"/>
                <a:ea typeface="Source Sans Pro"/>
                <a:cs typeface="Source Sans Pro"/>
                <a:sym typeface="Source Sans Pro"/>
              </a:rPr>
              <a:t> explanation of your creative path to this point, or other helpful context for your project or creative journey.</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2-3 examples of your past work that indicates your ability to complete this project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51f0020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c51f0020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63b94449d9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63b94449d9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5617bce9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5617bce9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63b94449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3b94449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5617bce9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5617bce9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571eabfe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571eabfe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60403a41f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60403a41f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571eabfea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c571eabfea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c571eabfea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c571eabfea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Artist statement</a:t>
            </a:r>
            <a:endParaRPr b="1" sz="14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rPr>
              <a:t>3 sentences about who you are as an artist, your value to your future clients, and what drives your creative vision.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c571eabfea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c571eabfea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60403a41f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60403a41f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Introduction</a:t>
            </a:r>
            <a:endParaRPr b="1" sz="14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400">
                <a:solidFill>
                  <a:schemeClr val="dk1"/>
                </a:solidFill>
                <a:latin typeface="Source Sans Pro"/>
                <a:ea typeface="Source Sans Pro"/>
                <a:cs typeface="Source Sans Pro"/>
                <a:sym typeface="Source Sans Pro"/>
              </a:rPr>
              <a:t>3-5 sentences about you, including name, location, creative field, defining attributes, 1-2 of your relevant hobbies / passions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63b94449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3b94449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3b94449d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b94449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5617bce9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5617bce9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4c3a9a17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4c3a9a17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ic powerpoint"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1F0E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za Libre"/>
              <a:buNone/>
              <a:defRPr sz="2800">
                <a:solidFill>
                  <a:schemeClr val="dk1"/>
                </a:solidFill>
                <a:latin typeface="Proza Libre"/>
                <a:ea typeface="Proza Libre"/>
                <a:cs typeface="Proza Libre"/>
                <a:sym typeface="Proza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gif"/><Relationship Id="rId4" Type="http://schemas.openxmlformats.org/officeDocument/2006/relationships/image" Target="../media/image21.gif"/><Relationship Id="rId5" Type="http://schemas.openxmlformats.org/officeDocument/2006/relationships/image" Target="../media/image20.gif"/><Relationship Id="rId6" Type="http://schemas.openxmlformats.org/officeDocument/2006/relationships/image" Target="../media/image19.png"/><Relationship Id="rId7"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dobe.smapply.io/prog/adobe_creative_residency" TargetMode="Externa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dobe.com/about-adobe/creative-residency/how-to.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40.png"/><Relationship Id="rId8"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46.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6.png"/><Relationship Id="rId6" Type="http://schemas.openxmlformats.org/officeDocument/2006/relationships/image" Target="../media/image41.png"/><Relationship Id="rId7" Type="http://schemas.openxmlformats.org/officeDocument/2006/relationships/image" Target="../media/image8.png"/><Relationship Id="rId8"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15.png"/><Relationship Id="rId7"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8.png"/><Relationship Id="rId6"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5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Source Sans Pro"/>
                <a:ea typeface="Source Sans Pro"/>
                <a:cs typeface="Source Sans Pro"/>
                <a:sym typeface="Source Sans Pro"/>
              </a:rPr>
              <a:t>2021-2022 Application</a:t>
            </a:r>
            <a:endParaRPr sz="2800">
              <a:latin typeface="Source Sans Pro"/>
              <a:ea typeface="Source Sans Pro"/>
              <a:cs typeface="Source Sans Pro"/>
              <a:sym typeface="Source Sans Pro"/>
            </a:endParaRPr>
          </a:p>
        </p:txBody>
      </p:sp>
      <p:sp>
        <p:nvSpPr>
          <p:cNvPr id="55" name="Google Shape;55;p13"/>
          <p:cNvSpPr txBox="1"/>
          <p:nvPr>
            <p:ph idx="1" type="subTitle"/>
          </p:nvPr>
        </p:nvSpPr>
        <p:spPr>
          <a:xfrm>
            <a:off x="311700" y="2797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[Your name, field]</a:t>
            </a:r>
            <a:endParaRPr>
              <a:latin typeface="Source Sans Pro"/>
              <a:ea typeface="Source Sans Pro"/>
              <a:cs typeface="Source Sans Pro"/>
              <a:sym typeface="Source Sans Pro"/>
            </a:endParaRPr>
          </a:p>
        </p:txBody>
      </p:sp>
      <p:pic>
        <p:nvPicPr>
          <p:cNvPr id="56" name="Google Shape;56;p13"/>
          <p:cNvPicPr preferRelativeResize="0"/>
          <p:nvPr/>
        </p:nvPicPr>
        <p:blipFill>
          <a:blip r:embed="rId3">
            <a:alphaModFix/>
          </a:blip>
          <a:stretch>
            <a:fillRect/>
          </a:stretch>
        </p:blipFill>
        <p:spPr>
          <a:xfrm>
            <a:off x="311700" y="605475"/>
            <a:ext cx="8170443" cy="1211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2"/>
          <p:cNvSpPr/>
          <p:nvPr/>
        </p:nvSpPr>
        <p:spPr>
          <a:xfrm>
            <a:off x="2339038" y="3643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type="title"/>
          </p:nvPr>
        </p:nvSpPr>
        <p:spPr>
          <a:xfrm>
            <a:off x="2280602" y="317825"/>
            <a:ext cx="21504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Neucha"/>
                <a:ea typeface="Neucha"/>
                <a:cs typeface="Neucha"/>
                <a:sym typeface="Neucha"/>
              </a:rPr>
              <a:t>Today, we take a look at our hero, Juweek, and his Adobe application. </a:t>
            </a:r>
            <a:endParaRPr i="1" sz="1100">
              <a:latin typeface="Neucha"/>
              <a:ea typeface="Neucha"/>
              <a:cs typeface="Neucha"/>
              <a:sym typeface="Neucha"/>
            </a:endParaRPr>
          </a:p>
          <a:p>
            <a:pPr indent="0" lvl="0" marL="0" rtl="0" algn="l">
              <a:spcBef>
                <a:spcPts val="0"/>
              </a:spcBef>
              <a:spcAft>
                <a:spcPts val="0"/>
              </a:spcAft>
              <a:buNone/>
            </a:pPr>
            <a:r>
              <a:t/>
            </a:r>
            <a:endParaRPr i="1" sz="1100">
              <a:latin typeface="Neucha"/>
              <a:ea typeface="Neucha"/>
              <a:cs typeface="Neucha"/>
              <a:sym typeface="Neucha"/>
            </a:endParaRPr>
          </a:p>
          <a:p>
            <a:pPr indent="0" lvl="0" marL="0" rtl="0" algn="l">
              <a:spcBef>
                <a:spcPts val="0"/>
              </a:spcBef>
              <a:spcAft>
                <a:spcPts val="0"/>
              </a:spcAft>
              <a:buNone/>
            </a:pPr>
            <a:r>
              <a:rPr i="1" lang="en" sz="1100">
                <a:latin typeface="Neucha"/>
                <a:ea typeface="Neucha"/>
                <a:cs typeface="Neucha"/>
                <a:sym typeface="Neucha"/>
              </a:rPr>
              <a:t>Will he get it? I don’t think so, but let’s see.</a:t>
            </a:r>
            <a:endParaRPr i="1" sz="1100">
              <a:latin typeface="Neucha"/>
              <a:ea typeface="Neucha"/>
              <a:cs typeface="Neucha"/>
              <a:sym typeface="Neucha"/>
            </a:endParaRPr>
          </a:p>
          <a:p>
            <a:pPr indent="0" lvl="0" marL="0" rtl="0" algn="ctr">
              <a:spcBef>
                <a:spcPts val="0"/>
              </a:spcBef>
              <a:spcAft>
                <a:spcPts val="0"/>
              </a:spcAft>
              <a:buNone/>
            </a:pPr>
            <a:r>
              <a:t/>
            </a:r>
            <a:endParaRPr sz="1100">
              <a:latin typeface="Neucha"/>
              <a:ea typeface="Neucha"/>
              <a:cs typeface="Neucha"/>
              <a:sym typeface="Neucha"/>
            </a:endParaRPr>
          </a:p>
        </p:txBody>
      </p:sp>
      <p:sp>
        <p:nvSpPr>
          <p:cNvPr id="125" name="Google Shape;125;p22"/>
          <p:cNvSpPr/>
          <p:nvPr/>
        </p:nvSpPr>
        <p:spPr>
          <a:xfrm>
            <a:off x="207550" y="35990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title"/>
          </p:nvPr>
        </p:nvSpPr>
        <p:spPr>
          <a:xfrm>
            <a:off x="330550" y="5579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Introduction</a:t>
            </a:r>
            <a:endParaRPr sz="2700">
              <a:latin typeface="Neucha"/>
              <a:ea typeface="Neucha"/>
              <a:cs typeface="Neucha"/>
              <a:sym typeface="Neucha"/>
            </a:endParaRPr>
          </a:p>
        </p:txBody>
      </p:sp>
      <p:sp>
        <p:nvSpPr>
          <p:cNvPr id="127" name="Google Shape;127;p22"/>
          <p:cNvSpPr/>
          <p:nvPr/>
        </p:nvSpPr>
        <p:spPr>
          <a:xfrm>
            <a:off x="4593875" y="3611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6845574" y="35280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207550" y="1858888"/>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ph type="title"/>
          </p:nvPr>
        </p:nvSpPr>
        <p:spPr>
          <a:xfrm>
            <a:off x="330550" y="2056938"/>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Personality</a:t>
            </a:r>
            <a:endParaRPr sz="2700">
              <a:latin typeface="Neucha"/>
              <a:ea typeface="Neucha"/>
              <a:cs typeface="Neucha"/>
              <a:sym typeface="Neucha"/>
            </a:endParaRPr>
          </a:p>
        </p:txBody>
      </p:sp>
      <p:sp>
        <p:nvSpPr>
          <p:cNvPr id="131" name="Google Shape;131;p22"/>
          <p:cNvSpPr/>
          <p:nvPr/>
        </p:nvSpPr>
        <p:spPr>
          <a:xfrm>
            <a:off x="199187" y="3386726"/>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txBox="1"/>
          <p:nvPr>
            <p:ph type="title"/>
          </p:nvPr>
        </p:nvSpPr>
        <p:spPr>
          <a:xfrm>
            <a:off x="322187" y="3584776"/>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a:t>
            </a:r>
            <a:endParaRPr sz="2700">
              <a:latin typeface="Neucha"/>
              <a:ea typeface="Neucha"/>
              <a:cs typeface="Neucha"/>
              <a:sym typeface="Neucha"/>
            </a:endParaRPr>
          </a:p>
        </p:txBody>
      </p:sp>
      <p:sp>
        <p:nvSpPr>
          <p:cNvPr id="133" name="Google Shape;133;p22"/>
          <p:cNvSpPr txBox="1"/>
          <p:nvPr>
            <p:ph type="title"/>
          </p:nvPr>
        </p:nvSpPr>
        <p:spPr>
          <a:xfrm>
            <a:off x="4652324" y="514438"/>
            <a:ext cx="13845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134" name="Google Shape;134;p22"/>
          <p:cNvPicPr preferRelativeResize="0"/>
          <p:nvPr/>
        </p:nvPicPr>
        <p:blipFill rotWithShape="1">
          <a:blip r:embed="rId3">
            <a:alphaModFix/>
          </a:blip>
          <a:srcRect b="6896" l="2346" r="69244" t="43203"/>
          <a:stretch/>
        </p:blipFill>
        <p:spPr>
          <a:xfrm>
            <a:off x="5854262" y="625687"/>
            <a:ext cx="856836" cy="1076101"/>
          </a:xfrm>
          <a:prstGeom prst="rect">
            <a:avLst/>
          </a:prstGeom>
          <a:noFill/>
          <a:ln>
            <a:noFill/>
          </a:ln>
        </p:spPr>
      </p:pic>
      <p:pic>
        <p:nvPicPr>
          <p:cNvPr id="135" name="Google Shape;135;p22"/>
          <p:cNvPicPr preferRelativeResize="0"/>
          <p:nvPr/>
        </p:nvPicPr>
        <p:blipFill rotWithShape="1">
          <a:blip r:embed="rId3">
            <a:alphaModFix/>
          </a:blip>
          <a:srcRect b="6896" l="2346" r="69244" t="43203"/>
          <a:stretch/>
        </p:blipFill>
        <p:spPr>
          <a:xfrm>
            <a:off x="6939536" y="617312"/>
            <a:ext cx="856836" cy="1076101"/>
          </a:xfrm>
          <a:prstGeom prst="rect">
            <a:avLst/>
          </a:prstGeom>
          <a:noFill/>
          <a:ln>
            <a:noFill/>
          </a:ln>
        </p:spPr>
      </p:pic>
      <p:sp>
        <p:nvSpPr>
          <p:cNvPr id="136" name="Google Shape;136;p22"/>
          <p:cNvSpPr txBox="1"/>
          <p:nvPr>
            <p:ph type="title"/>
          </p:nvPr>
        </p:nvSpPr>
        <p:spPr>
          <a:xfrm>
            <a:off x="7749074" y="435425"/>
            <a:ext cx="11310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 of a jerk. </a:t>
            </a:r>
            <a:endParaRPr sz="1200">
              <a:latin typeface="Neucha"/>
              <a:ea typeface="Neucha"/>
              <a:cs typeface="Neucha"/>
              <a:sym typeface="Neucha"/>
            </a:endParaRPr>
          </a:p>
        </p:txBody>
      </p:sp>
      <p:sp>
        <p:nvSpPr>
          <p:cNvPr id="137" name="Google Shape;137;p22"/>
          <p:cNvSpPr/>
          <p:nvPr/>
        </p:nvSpPr>
        <p:spPr>
          <a:xfrm>
            <a:off x="2342177" y="1870574"/>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2283725" y="1824075"/>
            <a:ext cx="1384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I’m 26, and I live in Brooklyn, NY. I’m the son of two Haitian immigrants, and a fan of basketball and football.</a:t>
            </a:r>
            <a:endParaRPr sz="1100">
              <a:latin typeface="Neucha"/>
              <a:ea typeface="Neucha"/>
              <a:cs typeface="Neucha"/>
              <a:sym typeface="Neucha"/>
            </a:endParaRPr>
          </a:p>
        </p:txBody>
      </p:sp>
      <p:sp>
        <p:nvSpPr>
          <p:cNvPr id="139" name="Google Shape;139;p22"/>
          <p:cNvSpPr/>
          <p:nvPr/>
        </p:nvSpPr>
        <p:spPr>
          <a:xfrm>
            <a:off x="4597014" y="1867374"/>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848713" y="1859049"/>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ph type="title"/>
          </p:nvPr>
        </p:nvSpPr>
        <p:spPr>
          <a:xfrm>
            <a:off x="4537700" y="1824075"/>
            <a:ext cx="16998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Most of all, though, I’m a huge comic book nerd. I have been since I was a kid.</a:t>
            </a:r>
            <a:endParaRPr sz="1100">
              <a:latin typeface="Neucha"/>
              <a:ea typeface="Neucha"/>
              <a:cs typeface="Neucha"/>
              <a:sym typeface="Neucha"/>
            </a:endParaRPr>
          </a:p>
        </p:txBody>
      </p:sp>
      <p:sp>
        <p:nvSpPr>
          <p:cNvPr id="142" name="Google Shape;142;p22"/>
          <p:cNvSpPr/>
          <p:nvPr/>
        </p:nvSpPr>
        <p:spPr>
          <a:xfrm>
            <a:off x="2353651" y="3388999"/>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ph type="title"/>
          </p:nvPr>
        </p:nvSpPr>
        <p:spPr>
          <a:xfrm>
            <a:off x="2295200" y="3342500"/>
            <a:ext cx="1468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Professionally,  I’m a “creative coder”. It’s hard to explain, but basically I make websites, and they tend to veer on the more artistic side.</a:t>
            </a:r>
            <a:endParaRPr i="1" sz="1100">
              <a:latin typeface="Neucha"/>
              <a:ea typeface="Neucha"/>
              <a:cs typeface="Neucha"/>
              <a:sym typeface="Neucha"/>
            </a:endParaRPr>
          </a:p>
        </p:txBody>
      </p:sp>
      <p:sp>
        <p:nvSpPr>
          <p:cNvPr id="144" name="Google Shape;144;p22"/>
          <p:cNvSpPr/>
          <p:nvPr/>
        </p:nvSpPr>
        <p:spPr>
          <a:xfrm>
            <a:off x="4608488" y="3385799"/>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860187" y="337747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type="title"/>
          </p:nvPr>
        </p:nvSpPr>
        <p:spPr>
          <a:xfrm>
            <a:off x="4554800" y="3342500"/>
            <a:ext cx="18309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Most companies don’t have a need for “creative coders” who like to draw.  However, there was one place where my skills were a perfect fit, a place where multidisciplinary work was encouraged:</a:t>
            </a:r>
            <a:endParaRPr sz="1100">
              <a:latin typeface="Neucha"/>
              <a:ea typeface="Neucha"/>
              <a:cs typeface="Neucha"/>
              <a:sym typeface="Neucha"/>
            </a:endParaRPr>
          </a:p>
          <a:p>
            <a:pPr indent="0" lvl="0" marL="0" rtl="0" algn="l">
              <a:spcBef>
                <a:spcPts val="0"/>
              </a:spcBef>
              <a:spcAft>
                <a:spcPts val="0"/>
              </a:spcAft>
              <a:buClr>
                <a:schemeClr val="dk1"/>
              </a:buClr>
              <a:buSzPts val="1100"/>
              <a:buFont typeface="Arial"/>
              <a:buNone/>
            </a:pPr>
            <a:r>
              <a:t/>
            </a:r>
            <a:endParaRPr sz="1100">
              <a:latin typeface="Neucha"/>
              <a:ea typeface="Neucha"/>
              <a:cs typeface="Neucha"/>
              <a:sym typeface="Neucha"/>
            </a:endParaRPr>
          </a:p>
        </p:txBody>
      </p:sp>
      <p:sp>
        <p:nvSpPr>
          <p:cNvPr id="147" name="Google Shape;147;p22"/>
          <p:cNvSpPr txBox="1"/>
          <p:nvPr>
            <p:ph type="title"/>
          </p:nvPr>
        </p:nvSpPr>
        <p:spPr>
          <a:xfrm>
            <a:off x="7328901" y="3838400"/>
            <a:ext cx="13017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eucha"/>
                <a:ea typeface="Neucha"/>
                <a:cs typeface="Neucha"/>
                <a:sym typeface="Neucha"/>
              </a:rPr>
              <a:t>JOURNALISM!</a:t>
            </a:r>
            <a:endParaRPr sz="1500">
              <a:latin typeface="Neucha"/>
              <a:ea typeface="Neucha"/>
              <a:cs typeface="Neucha"/>
              <a:sym typeface="Neucha"/>
            </a:endParaRPr>
          </a:p>
        </p:txBody>
      </p:sp>
      <p:pic>
        <p:nvPicPr>
          <p:cNvPr id="148" name="Google Shape;148;p22"/>
          <p:cNvPicPr preferRelativeResize="0"/>
          <p:nvPr/>
        </p:nvPicPr>
        <p:blipFill rotWithShape="1">
          <a:blip r:embed="rId4">
            <a:alphaModFix/>
          </a:blip>
          <a:srcRect b="35678" l="0" r="21148" t="17001"/>
          <a:stretch/>
        </p:blipFill>
        <p:spPr>
          <a:xfrm>
            <a:off x="3849355" y="2070375"/>
            <a:ext cx="628619" cy="1076101"/>
          </a:xfrm>
          <a:prstGeom prst="rect">
            <a:avLst/>
          </a:prstGeom>
          <a:noFill/>
          <a:ln>
            <a:noFill/>
          </a:ln>
        </p:spPr>
      </p:pic>
      <p:sp>
        <p:nvSpPr>
          <p:cNvPr id="149" name="Google Shape;149;p22"/>
          <p:cNvSpPr txBox="1"/>
          <p:nvPr>
            <p:ph type="title"/>
          </p:nvPr>
        </p:nvSpPr>
        <p:spPr>
          <a:xfrm>
            <a:off x="6851875" y="1830425"/>
            <a:ext cx="1384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I’m a sucker for a good story, and in my free time, I like to draw and animate my own little stories..</a:t>
            </a:r>
            <a:endParaRPr sz="1100">
              <a:latin typeface="Neucha"/>
              <a:ea typeface="Neucha"/>
              <a:cs typeface="Neucha"/>
              <a:sym typeface="Neucha"/>
            </a:endParaRPr>
          </a:p>
        </p:txBody>
      </p:sp>
      <p:pic>
        <p:nvPicPr>
          <p:cNvPr id="150" name="Google Shape;150;p22"/>
          <p:cNvPicPr preferRelativeResize="0"/>
          <p:nvPr/>
        </p:nvPicPr>
        <p:blipFill rotWithShape="1">
          <a:blip r:embed="rId5">
            <a:alphaModFix/>
          </a:blip>
          <a:srcRect b="33620" l="0" r="26637" t="0"/>
          <a:stretch/>
        </p:blipFill>
        <p:spPr>
          <a:xfrm>
            <a:off x="3641600" y="3787175"/>
            <a:ext cx="856850" cy="888575"/>
          </a:xfrm>
          <a:prstGeom prst="rect">
            <a:avLst/>
          </a:prstGeom>
          <a:noFill/>
          <a:ln>
            <a:noFill/>
          </a:ln>
        </p:spPr>
      </p:pic>
      <p:pic>
        <p:nvPicPr>
          <p:cNvPr id="151" name="Google Shape;151;p22"/>
          <p:cNvPicPr preferRelativeResize="0"/>
          <p:nvPr/>
        </p:nvPicPr>
        <p:blipFill rotWithShape="1">
          <a:blip r:embed="rId6">
            <a:alphaModFix/>
          </a:blip>
          <a:srcRect b="8037" l="0" r="0" t="0"/>
          <a:stretch/>
        </p:blipFill>
        <p:spPr>
          <a:xfrm>
            <a:off x="5444225" y="2175800"/>
            <a:ext cx="1301700" cy="970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0EC"/>
        </a:solidFill>
      </p:bgPr>
    </p:bg>
    <p:spTree>
      <p:nvGrpSpPr>
        <p:cNvPr id="155" name="Shape 155"/>
        <p:cNvGrpSpPr/>
        <p:nvPr/>
      </p:nvGrpSpPr>
      <p:grpSpPr>
        <a:xfrm>
          <a:off x="0" y="0"/>
          <a:ext cx="0" cy="0"/>
          <a:chOff x="0" y="0"/>
          <a:chExt cx="0" cy="0"/>
        </a:xfrm>
      </p:grpSpPr>
      <p:pic>
        <p:nvPicPr>
          <p:cNvPr id="156" name="Google Shape;156;p23"/>
          <p:cNvPicPr preferRelativeResize="0"/>
          <p:nvPr/>
        </p:nvPicPr>
        <p:blipFill rotWithShape="1">
          <a:blip r:embed="rId3">
            <a:alphaModFix/>
          </a:blip>
          <a:srcRect b="8809" l="21052" r="20337" t="0"/>
          <a:stretch/>
        </p:blipFill>
        <p:spPr>
          <a:xfrm>
            <a:off x="4825575" y="702700"/>
            <a:ext cx="3334876" cy="4042825"/>
          </a:xfrm>
          <a:prstGeom prst="rect">
            <a:avLst/>
          </a:prstGeom>
          <a:noFill/>
          <a:ln cap="flat" cmpd="sng" w="19050">
            <a:solidFill>
              <a:schemeClr val="dk2"/>
            </a:solidFill>
            <a:prstDash val="solid"/>
            <a:round/>
            <a:headEnd len="sm" w="sm" type="none"/>
            <a:tailEnd len="sm" w="sm" type="none"/>
          </a:ln>
        </p:spPr>
      </p:pic>
      <p:sp>
        <p:nvSpPr>
          <p:cNvPr id="157" name="Google Shape;157;p23"/>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Artist statement</a:t>
            </a:r>
            <a:endParaRPr sz="2700">
              <a:latin typeface="Neucha"/>
              <a:ea typeface="Neucha"/>
              <a:cs typeface="Neucha"/>
              <a:sym typeface="Neucha"/>
            </a:endParaRPr>
          </a:p>
        </p:txBody>
      </p:sp>
      <p:sp>
        <p:nvSpPr>
          <p:cNvPr id="159" name="Google Shape;159;p23"/>
          <p:cNvSpPr txBox="1"/>
          <p:nvPr>
            <p:ph type="title"/>
          </p:nvPr>
        </p:nvSpPr>
        <p:spPr>
          <a:xfrm>
            <a:off x="642425" y="1747575"/>
            <a:ext cx="3820200" cy="263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Neucha"/>
                <a:ea typeface="Neucha"/>
                <a:cs typeface="Neucha"/>
                <a:sym typeface="Neucha"/>
              </a:rPr>
              <a:t>Juweek is a journalist who </a:t>
            </a:r>
            <a:r>
              <a:rPr b="1" lang="en" sz="1300">
                <a:latin typeface="Neucha"/>
                <a:ea typeface="Neucha"/>
                <a:cs typeface="Neucha"/>
                <a:sym typeface="Neucha"/>
              </a:rPr>
              <a:t>processes technical information and channels it into visual and interactive stories</a:t>
            </a:r>
            <a:r>
              <a:rPr lang="en" sz="1300">
                <a:latin typeface="Neucha"/>
                <a:ea typeface="Neucha"/>
                <a:cs typeface="Neucha"/>
                <a:sym typeface="Neucha"/>
              </a:rPr>
              <a:t>. He</a:t>
            </a:r>
            <a:r>
              <a:rPr lang="en" sz="1300">
                <a:latin typeface="Neucha"/>
                <a:ea typeface="Neucha"/>
                <a:cs typeface="Neucha"/>
                <a:sym typeface="Neucha"/>
              </a:rPr>
              <a:t> often uses humor to humanize the content and make it less intimidating to companies and readers alike. </a:t>
            </a:r>
            <a:endParaRPr sz="1300">
              <a:latin typeface="Neucha"/>
              <a:ea typeface="Neucha"/>
              <a:cs typeface="Neucha"/>
              <a:sym typeface="Neucha"/>
            </a:endParaRPr>
          </a:p>
          <a:p>
            <a:pPr indent="0" lvl="0" marL="0" rtl="0" algn="l">
              <a:lnSpc>
                <a:spcPct val="115000"/>
              </a:lnSpc>
              <a:spcBef>
                <a:spcPts val="1600"/>
              </a:spcBef>
              <a:spcAft>
                <a:spcPts val="0"/>
              </a:spcAft>
              <a:buNone/>
            </a:pPr>
            <a:r>
              <a:rPr lang="en" sz="1300">
                <a:solidFill>
                  <a:srgbClr val="000000"/>
                </a:solidFill>
                <a:latin typeface="Neucha"/>
                <a:ea typeface="Neucha"/>
                <a:cs typeface="Neucha"/>
                <a:sym typeface="Neucha"/>
              </a:rPr>
              <a:t>At the core of his essence, </a:t>
            </a:r>
            <a:r>
              <a:rPr b="1" lang="en" sz="1300">
                <a:solidFill>
                  <a:srgbClr val="000000"/>
                </a:solidFill>
                <a:latin typeface="Neucha"/>
                <a:ea typeface="Neucha"/>
                <a:cs typeface="Neucha"/>
                <a:sym typeface="Neucha"/>
              </a:rPr>
              <a:t>Juweek is an educator</a:t>
            </a:r>
            <a:r>
              <a:rPr lang="en" sz="1300">
                <a:solidFill>
                  <a:srgbClr val="000000"/>
                </a:solidFill>
                <a:latin typeface="Neucha"/>
                <a:ea typeface="Neucha"/>
                <a:cs typeface="Neucha"/>
                <a:sym typeface="Neucha"/>
              </a:rPr>
              <a:t>, and he cares a lot about making information accessible to all.</a:t>
            </a:r>
            <a:endParaRPr sz="1300">
              <a:solidFill>
                <a:srgbClr val="000000"/>
              </a:solidFill>
              <a:latin typeface="Neucha"/>
              <a:ea typeface="Neucha"/>
              <a:cs typeface="Neucha"/>
              <a:sym typeface="Neucha"/>
            </a:endParaRPr>
          </a:p>
          <a:p>
            <a:pPr indent="0" lvl="0" marL="0" rtl="0" algn="l">
              <a:spcBef>
                <a:spcPts val="1600"/>
              </a:spcBef>
              <a:spcAft>
                <a:spcPts val="0"/>
              </a:spcAft>
              <a:buNone/>
            </a:pPr>
            <a:r>
              <a:t/>
            </a:r>
            <a:endParaRPr sz="1400">
              <a:solidFill>
                <a:srgbClr val="000000"/>
              </a:solidFill>
              <a:latin typeface="Neucha"/>
              <a:ea typeface="Neucha"/>
              <a:cs typeface="Neucha"/>
              <a:sym typeface="Neucha"/>
            </a:endParaRPr>
          </a:p>
          <a:p>
            <a:pPr indent="0" lvl="0" marL="0" rtl="0" algn="ctr">
              <a:spcBef>
                <a:spcPts val="0"/>
              </a:spcBef>
              <a:spcAft>
                <a:spcPts val="0"/>
              </a:spcAft>
              <a:buNone/>
            </a:pPr>
            <a:r>
              <a:t/>
            </a:r>
            <a:endParaRPr sz="1400">
              <a:solidFill>
                <a:srgbClr val="000000"/>
              </a:solidFill>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24"/>
          <p:cNvSpPr/>
          <p:nvPr/>
        </p:nvSpPr>
        <p:spPr>
          <a:xfrm>
            <a:off x="2324425" y="3643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title"/>
          </p:nvPr>
        </p:nvSpPr>
        <p:spPr>
          <a:xfrm>
            <a:off x="2266000" y="317825"/>
            <a:ext cx="1339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000000"/>
                </a:solidFill>
                <a:latin typeface="Neucha"/>
                <a:ea typeface="Neucha"/>
                <a:cs typeface="Neucha"/>
                <a:sym typeface="Neucha"/>
              </a:rPr>
              <a:t>My background is all over the place. It starts with college, where I studied Computer Science and drunk a moderate amount of beer. </a:t>
            </a:r>
            <a:endParaRPr sz="1100">
              <a:solidFill>
                <a:srgbClr val="000000"/>
              </a:solidFill>
              <a:latin typeface="Neucha"/>
              <a:ea typeface="Neucha"/>
              <a:cs typeface="Neucha"/>
              <a:sym typeface="Neucha"/>
            </a:endParaRPr>
          </a:p>
          <a:p>
            <a:pPr indent="0" lvl="0" marL="0" rtl="0" algn="ctr">
              <a:spcBef>
                <a:spcPts val="0"/>
              </a:spcBef>
              <a:spcAft>
                <a:spcPts val="0"/>
              </a:spcAft>
              <a:buNone/>
            </a:pPr>
            <a:r>
              <a:t/>
            </a:r>
            <a:endParaRPr i="1" sz="1100">
              <a:latin typeface="Neucha"/>
              <a:ea typeface="Neucha"/>
              <a:cs typeface="Neucha"/>
              <a:sym typeface="Neucha"/>
            </a:endParaRPr>
          </a:p>
        </p:txBody>
      </p:sp>
      <p:sp>
        <p:nvSpPr>
          <p:cNvPr id="166" name="Google Shape;166;p24"/>
          <p:cNvSpPr/>
          <p:nvPr/>
        </p:nvSpPr>
        <p:spPr>
          <a:xfrm>
            <a:off x="178325" y="35990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type="title"/>
          </p:nvPr>
        </p:nvSpPr>
        <p:spPr>
          <a:xfrm>
            <a:off x="131201" y="277226"/>
            <a:ext cx="21504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1: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The College Years</a:t>
            </a:r>
            <a:endParaRPr i="1" sz="2100">
              <a:latin typeface="Neucha"/>
              <a:ea typeface="Neucha"/>
              <a:cs typeface="Neucha"/>
              <a:sym typeface="Neucha"/>
            </a:endParaRPr>
          </a:p>
        </p:txBody>
      </p:sp>
      <p:sp>
        <p:nvSpPr>
          <p:cNvPr id="168" name="Google Shape;168;p24"/>
          <p:cNvSpPr/>
          <p:nvPr/>
        </p:nvSpPr>
        <p:spPr>
          <a:xfrm>
            <a:off x="4593875" y="3611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6860186" y="35280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178325" y="1920476"/>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type="title"/>
          </p:nvPr>
        </p:nvSpPr>
        <p:spPr>
          <a:xfrm>
            <a:off x="163713" y="1920476"/>
            <a:ext cx="1767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II: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Odd Jobs Era</a:t>
            </a:r>
            <a:endParaRPr i="1" sz="2100">
              <a:latin typeface="Neucha"/>
              <a:ea typeface="Neucha"/>
              <a:cs typeface="Neucha"/>
              <a:sym typeface="Neucha"/>
            </a:endParaRPr>
          </a:p>
        </p:txBody>
      </p:sp>
      <p:sp>
        <p:nvSpPr>
          <p:cNvPr id="172" name="Google Shape;172;p24"/>
          <p:cNvSpPr/>
          <p:nvPr/>
        </p:nvSpPr>
        <p:spPr>
          <a:xfrm>
            <a:off x="169962" y="3495289"/>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type="title"/>
          </p:nvPr>
        </p:nvSpPr>
        <p:spPr>
          <a:xfrm>
            <a:off x="163725" y="3454002"/>
            <a:ext cx="1767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Neucha"/>
                <a:ea typeface="Neucha"/>
                <a:cs typeface="Neucha"/>
                <a:sym typeface="Neucha"/>
              </a:rPr>
              <a:t>Episode III: </a:t>
            </a:r>
            <a:endParaRPr sz="2100">
              <a:latin typeface="Neucha"/>
              <a:ea typeface="Neucha"/>
              <a:cs typeface="Neucha"/>
              <a:sym typeface="Neucha"/>
            </a:endParaRPr>
          </a:p>
          <a:p>
            <a:pPr indent="0" lvl="0" marL="0" rtl="0" algn="l">
              <a:spcBef>
                <a:spcPts val="0"/>
              </a:spcBef>
              <a:spcAft>
                <a:spcPts val="0"/>
              </a:spcAft>
              <a:buNone/>
            </a:pPr>
            <a:r>
              <a:rPr i="1" lang="en" sz="2100">
                <a:latin typeface="Neucha"/>
                <a:ea typeface="Neucha"/>
                <a:cs typeface="Neucha"/>
                <a:sym typeface="Neucha"/>
              </a:rPr>
              <a:t>The Guardian</a:t>
            </a:r>
            <a:endParaRPr i="1" sz="2100">
              <a:latin typeface="Neucha"/>
              <a:ea typeface="Neucha"/>
              <a:cs typeface="Neucha"/>
              <a:sym typeface="Neucha"/>
            </a:endParaRPr>
          </a:p>
        </p:txBody>
      </p:sp>
      <p:sp>
        <p:nvSpPr>
          <p:cNvPr id="174" name="Google Shape;174;p24"/>
          <p:cNvSpPr txBox="1"/>
          <p:nvPr>
            <p:ph type="title"/>
          </p:nvPr>
        </p:nvSpPr>
        <p:spPr>
          <a:xfrm>
            <a:off x="4593875" y="288125"/>
            <a:ext cx="12711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Some would call me ‘booksmart’. I was a part of two research labs, and helped start a third one (I got to work with NASA on that one). </a:t>
            </a:r>
            <a:endParaRPr sz="1100">
              <a:latin typeface="Neucha"/>
              <a:ea typeface="Neucha"/>
              <a:cs typeface="Neucha"/>
              <a:sym typeface="Neucha"/>
            </a:endParaRPr>
          </a:p>
        </p:txBody>
      </p:sp>
      <p:sp>
        <p:nvSpPr>
          <p:cNvPr id="175" name="Google Shape;175;p24"/>
          <p:cNvSpPr txBox="1"/>
          <p:nvPr>
            <p:ph type="title"/>
          </p:nvPr>
        </p:nvSpPr>
        <p:spPr>
          <a:xfrm>
            <a:off x="6863303" y="362175"/>
            <a:ext cx="1436400" cy="11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graduation college in 2016 with a love of learning, and an obsession with everything STEM-related.</a:t>
            </a:r>
            <a:endParaRPr sz="1100">
              <a:latin typeface="Neucha"/>
              <a:ea typeface="Neucha"/>
              <a:cs typeface="Neucha"/>
              <a:sym typeface="Neucha"/>
            </a:endParaRPr>
          </a:p>
        </p:txBody>
      </p:sp>
      <p:sp>
        <p:nvSpPr>
          <p:cNvPr id="176" name="Google Shape;176;p24"/>
          <p:cNvSpPr/>
          <p:nvPr/>
        </p:nvSpPr>
        <p:spPr>
          <a:xfrm>
            <a:off x="2327564" y="1932162"/>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txBox="1"/>
          <p:nvPr>
            <p:ph type="title"/>
          </p:nvPr>
        </p:nvSpPr>
        <p:spPr>
          <a:xfrm>
            <a:off x="2269113" y="1885663"/>
            <a:ext cx="1549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moved to New York to start my career, but ended up taking a lot of side gigs that I hated. </a:t>
            </a:r>
            <a:endParaRPr sz="1100">
              <a:latin typeface="Neucha"/>
              <a:ea typeface="Neucha"/>
              <a:cs typeface="Neucha"/>
              <a:sym typeface="Neucha"/>
            </a:endParaRPr>
          </a:p>
        </p:txBody>
      </p:sp>
      <p:sp>
        <p:nvSpPr>
          <p:cNvPr id="178" name="Google Shape;178;p24"/>
          <p:cNvSpPr/>
          <p:nvPr/>
        </p:nvSpPr>
        <p:spPr>
          <a:xfrm>
            <a:off x="4597014" y="1928962"/>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6863325" y="1920637"/>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type="title"/>
          </p:nvPr>
        </p:nvSpPr>
        <p:spPr>
          <a:xfrm>
            <a:off x="4627775" y="2056063"/>
            <a:ext cx="2088900" cy="12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latin typeface="Neucha"/>
                <a:ea typeface="Neucha"/>
                <a:cs typeface="Neucha"/>
                <a:sym typeface="Neucha"/>
              </a:rPr>
              <a:t>Professionally, I was aimless. Freelance didn’t work for me, and neither did the corporate lifestyle. These years showed me the type of work I did not want to do. </a:t>
            </a:r>
            <a:endParaRPr sz="11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181" name="Google Shape;181;p24"/>
          <p:cNvSpPr/>
          <p:nvPr/>
        </p:nvSpPr>
        <p:spPr>
          <a:xfrm>
            <a:off x="2339039" y="3497563"/>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txBox="1"/>
          <p:nvPr>
            <p:ph type="title"/>
          </p:nvPr>
        </p:nvSpPr>
        <p:spPr>
          <a:xfrm>
            <a:off x="2280600" y="3451075"/>
            <a:ext cx="1549800" cy="14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Eventually, I stumbled into a job at the Guardian, and I fell in love. As a visual journalist, I used my code and designs to create special web pages that told stories.</a:t>
            </a:r>
            <a:endParaRPr i="1" sz="1100">
              <a:latin typeface="Neucha"/>
              <a:ea typeface="Neucha"/>
              <a:cs typeface="Neucha"/>
              <a:sym typeface="Neucha"/>
            </a:endParaRPr>
          </a:p>
        </p:txBody>
      </p:sp>
      <p:sp>
        <p:nvSpPr>
          <p:cNvPr id="183" name="Google Shape;183;p24"/>
          <p:cNvSpPr/>
          <p:nvPr/>
        </p:nvSpPr>
        <p:spPr>
          <a:xfrm>
            <a:off x="4608488" y="3494363"/>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6874800" y="3486038"/>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ph type="title"/>
          </p:nvPr>
        </p:nvSpPr>
        <p:spPr>
          <a:xfrm>
            <a:off x="4554800" y="3451075"/>
            <a:ext cx="19302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Journalism was a good fit </a:t>
            </a:r>
            <a:r>
              <a:rPr lang="en" sz="1100">
                <a:latin typeface="Neucha"/>
                <a:ea typeface="Neucha"/>
                <a:cs typeface="Neucha"/>
                <a:sym typeface="Neucha"/>
              </a:rPr>
              <a:t>because </a:t>
            </a:r>
            <a:r>
              <a:rPr lang="en" sz="1100">
                <a:latin typeface="Neucha"/>
                <a:ea typeface="Neucha"/>
                <a:cs typeface="Neucha"/>
                <a:sym typeface="Neucha"/>
              </a:rPr>
              <a:t>my love of art and code and storytelling worked well together. I was promoted to Editor, and took </a:t>
            </a:r>
            <a:r>
              <a:rPr lang="en" sz="1100">
                <a:latin typeface="Neucha"/>
                <a:ea typeface="Neucha"/>
                <a:cs typeface="Neucha"/>
                <a:sym typeface="Neucha"/>
              </a:rPr>
              <a:t>increasingly</a:t>
            </a:r>
            <a:r>
              <a:rPr lang="en" sz="1100">
                <a:latin typeface="Neucha"/>
                <a:ea typeface="Neucha"/>
                <a:cs typeface="Neucha"/>
                <a:sym typeface="Neucha"/>
              </a:rPr>
              <a:t> large roles in</a:t>
            </a:r>
            <a:r>
              <a:rPr lang="en" sz="1100">
                <a:latin typeface="Neucha"/>
                <a:ea typeface="Neucha"/>
                <a:cs typeface="Neucha"/>
                <a:sym typeface="Neucha"/>
              </a:rPr>
              <a:t> projects like COVID and the election. </a:t>
            </a:r>
            <a:endParaRPr sz="1200">
              <a:latin typeface="Neucha"/>
              <a:ea typeface="Neucha"/>
              <a:cs typeface="Neucha"/>
              <a:sym typeface="Neucha"/>
            </a:endParaRPr>
          </a:p>
        </p:txBody>
      </p:sp>
      <p:pic>
        <p:nvPicPr>
          <p:cNvPr id="186" name="Google Shape;186;p24"/>
          <p:cNvPicPr preferRelativeResize="0"/>
          <p:nvPr/>
        </p:nvPicPr>
        <p:blipFill rotWithShape="1">
          <a:blip r:embed="rId3">
            <a:alphaModFix/>
          </a:blip>
          <a:srcRect b="35678" l="0" r="21148" t="17001"/>
          <a:stretch/>
        </p:blipFill>
        <p:spPr>
          <a:xfrm>
            <a:off x="3834743" y="2131963"/>
            <a:ext cx="628619" cy="1076101"/>
          </a:xfrm>
          <a:prstGeom prst="rect">
            <a:avLst/>
          </a:prstGeom>
          <a:noFill/>
          <a:ln>
            <a:noFill/>
          </a:ln>
        </p:spPr>
      </p:pic>
      <p:sp>
        <p:nvSpPr>
          <p:cNvPr id="187" name="Google Shape;187;p24"/>
          <p:cNvSpPr txBox="1"/>
          <p:nvPr>
            <p:ph type="title"/>
          </p:nvPr>
        </p:nvSpPr>
        <p:spPr>
          <a:xfrm>
            <a:off x="6866475" y="1892025"/>
            <a:ext cx="1116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*Shudder* I don’t like talking about this time period that much.</a:t>
            </a:r>
            <a:endParaRPr sz="1100">
              <a:latin typeface="Neucha"/>
              <a:ea typeface="Neucha"/>
              <a:cs typeface="Neucha"/>
              <a:sym typeface="Neucha"/>
            </a:endParaRPr>
          </a:p>
        </p:txBody>
      </p:sp>
      <p:sp>
        <p:nvSpPr>
          <p:cNvPr id="188" name="Google Shape;188;p24"/>
          <p:cNvSpPr txBox="1"/>
          <p:nvPr>
            <p:ph type="title"/>
          </p:nvPr>
        </p:nvSpPr>
        <p:spPr>
          <a:xfrm>
            <a:off x="1659390" y="1294699"/>
            <a:ext cx="5460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2016</a:t>
            </a:r>
            <a:endParaRPr sz="1400">
              <a:latin typeface="Neucha"/>
              <a:ea typeface="Neucha"/>
              <a:cs typeface="Neucha"/>
              <a:sym typeface="Neucha"/>
            </a:endParaRPr>
          </a:p>
        </p:txBody>
      </p:sp>
      <p:sp>
        <p:nvSpPr>
          <p:cNvPr id="189" name="Google Shape;189;p24"/>
          <p:cNvSpPr txBox="1"/>
          <p:nvPr>
            <p:ph type="title"/>
          </p:nvPr>
        </p:nvSpPr>
        <p:spPr>
          <a:xfrm>
            <a:off x="1257987" y="2840276"/>
            <a:ext cx="9807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2017 - 2018</a:t>
            </a:r>
            <a:endParaRPr sz="1400">
              <a:latin typeface="Neucha"/>
              <a:ea typeface="Neucha"/>
              <a:cs typeface="Neucha"/>
              <a:sym typeface="Neucha"/>
            </a:endParaRPr>
          </a:p>
        </p:txBody>
      </p:sp>
      <p:sp>
        <p:nvSpPr>
          <p:cNvPr id="190" name="Google Shape;190;p24"/>
          <p:cNvSpPr txBox="1"/>
          <p:nvPr>
            <p:ph type="title"/>
          </p:nvPr>
        </p:nvSpPr>
        <p:spPr>
          <a:xfrm>
            <a:off x="1112787" y="4405838"/>
            <a:ext cx="1271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2018 - 2020</a:t>
            </a:r>
            <a:endParaRPr sz="1400">
              <a:latin typeface="Neucha"/>
              <a:ea typeface="Neucha"/>
              <a:cs typeface="Neucha"/>
              <a:sym typeface="Neucha"/>
            </a:endParaRPr>
          </a:p>
        </p:txBody>
      </p:sp>
      <p:pic>
        <p:nvPicPr>
          <p:cNvPr id="191" name="Google Shape;191;p24"/>
          <p:cNvPicPr preferRelativeResize="0"/>
          <p:nvPr/>
        </p:nvPicPr>
        <p:blipFill>
          <a:blip r:embed="rId4">
            <a:alphaModFix/>
          </a:blip>
          <a:stretch>
            <a:fillRect/>
          </a:stretch>
        </p:blipFill>
        <p:spPr>
          <a:xfrm>
            <a:off x="5933125" y="643265"/>
            <a:ext cx="753100" cy="1009910"/>
          </a:xfrm>
          <a:prstGeom prst="rect">
            <a:avLst/>
          </a:prstGeom>
          <a:noFill/>
          <a:ln>
            <a:noFill/>
          </a:ln>
        </p:spPr>
      </p:pic>
      <p:pic>
        <p:nvPicPr>
          <p:cNvPr id="192" name="Google Shape;192;p24"/>
          <p:cNvPicPr preferRelativeResize="0"/>
          <p:nvPr/>
        </p:nvPicPr>
        <p:blipFill>
          <a:blip r:embed="rId5">
            <a:alphaModFix/>
          </a:blip>
          <a:stretch>
            <a:fillRect/>
          </a:stretch>
        </p:blipFill>
        <p:spPr>
          <a:xfrm>
            <a:off x="3795428" y="4134662"/>
            <a:ext cx="697183" cy="644700"/>
          </a:xfrm>
          <a:prstGeom prst="rect">
            <a:avLst/>
          </a:prstGeom>
          <a:noFill/>
          <a:ln>
            <a:noFill/>
          </a:ln>
        </p:spPr>
      </p:pic>
      <p:sp>
        <p:nvSpPr>
          <p:cNvPr id="193" name="Google Shape;193;p24"/>
          <p:cNvSpPr txBox="1"/>
          <p:nvPr>
            <p:ph type="title"/>
          </p:nvPr>
        </p:nvSpPr>
        <p:spPr>
          <a:xfrm>
            <a:off x="6874775" y="3460450"/>
            <a:ext cx="1930200" cy="12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left the Guardian after the 2020 elections, but I left with a thought: a lot of stories required visual graphics, and I felt like there was room to explore what those graphics would look like. </a:t>
            </a:r>
            <a:endParaRPr sz="1100">
              <a:latin typeface="Neucha"/>
              <a:ea typeface="Neucha"/>
              <a:cs typeface="Neucha"/>
              <a:sym typeface="Neucha"/>
            </a:endParaRPr>
          </a:p>
        </p:txBody>
      </p:sp>
      <p:pic>
        <p:nvPicPr>
          <p:cNvPr id="194" name="Google Shape;194;p24"/>
          <p:cNvPicPr preferRelativeResize="0"/>
          <p:nvPr/>
        </p:nvPicPr>
        <p:blipFill>
          <a:blip r:embed="rId6">
            <a:alphaModFix/>
          </a:blip>
          <a:stretch>
            <a:fillRect/>
          </a:stretch>
        </p:blipFill>
        <p:spPr>
          <a:xfrm>
            <a:off x="7883438" y="2154189"/>
            <a:ext cx="1116324" cy="1009900"/>
          </a:xfrm>
          <a:prstGeom prst="rect">
            <a:avLst/>
          </a:prstGeom>
          <a:noFill/>
          <a:ln>
            <a:noFill/>
          </a:ln>
        </p:spPr>
      </p:pic>
      <p:pic>
        <p:nvPicPr>
          <p:cNvPr id="195" name="Google Shape;195;p24"/>
          <p:cNvPicPr preferRelativeResize="0"/>
          <p:nvPr/>
        </p:nvPicPr>
        <p:blipFill rotWithShape="1">
          <a:blip r:embed="rId7">
            <a:alphaModFix/>
          </a:blip>
          <a:srcRect b="0" l="0" r="28078" t="0"/>
          <a:stretch/>
        </p:blipFill>
        <p:spPr>
          <a:xfrm>
            <a:off x="3180375" y="379100"/>
            <a:ext cx="1271100" cy="1687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F"/>
        </a:solidFill>
      </p:bgPr>
    </p:bg>
    <p:spTree>
      <p:nvGrpSpPr>
        <p:cNvPr id="199" name="Shape 199"/>
        <p:cNvGrpSpPr/>
        <p:nvPr/>
      </p:nvGrpSpPr>
      <p:grpSpPr>
        <a:xfrm>
          <a:off x="0" y="0"/>
          <a:ext cx="0" cy="0"/>
          <a:chOff x="0" y="0"/>
          <a:chExt cx="0" cy="0"/>
        </a:xfrm>
      </p:grpSpPr>
      <p:sp>
        <p:nvSpPr>
          <p:cNvPr id="200" name="Google Shape;200;p25"/>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Congressional Map</a:t>
            </a:r>
            <a:endParaRPr sz="2700">
              <a:latin typeface="Neucha"/>
              <a:ea typeface="Neucha"/>
              <a:cs typeface="Neucha"/>
              <a:sym typeface="Neucha"/>
            </a:endParaRPr>
          </a:p>
        </p:txBody>
      </p:sp>
      <p:pic>
        <p:nvPicPr>
          <p:cNvPr id="202" name="Google Shape;202;p25"/>
          <p:cNvPicPr preferRelativeResize="0"/>
          <p:nvPr/>
        </p:nvPicPr>
        <p:blipFill>
          <a:blip r:embed="rId3">
            <a:alphaModFix/>
          </a:blip>
          <a:stretch>
            <a:fillRect/>
          </a:stretch>
        </p:blipFill>
        <p:spPr>
          <a:xfrm>
            <a:off x="4357850" y="198050"/>
            <a:ext cx="2702701" cy="1847224"/>
          </a:xfrm>
          <a:prstGeom prst="rect">
            <a:avLst/>
          </a:prstGeom>
          <a:noFill/>
          <a:ln cap="flat" cmpd="sng" w="9525">
            <a:solidFill>
              <a:schemeClr val="dk2"/>
            </a:solidFill>
            <a:prstDash val="solid"/>
            <a:round/>
            <a:headEnd len="sm" w="sm" type="none"/>
            <a:tailEnd len="sm" w="sm" type="none"/>
          </a:ln>
        </p:spPr>
      </p:pic>
      <p:sp>
        <p:nvSpPr>
          <p:cNvPr id="203" name="Google Shape;203;p25"/>
          <p:cNvSpPr txBox="1"/>
          <p:nvPr>
            <p:ph type="title"/>
          </p:nvPr>
        </p:nvSpPr>
        <p:spPr>
          <a:xfrm>
            <a:off x="265325" y="1831375"/>
            <a:ext cx="3820200" cy="26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I created a map of the members of the 2018 Congress. I cross-referenced it with a map of all congressional districts on the United States, and what resulted was an interactive map where users could select identities and see the map filter itself.</a:t>
            </a:r>
            <a:endParaRPr sz="1300">
              <a:latin typeface="Neucha"/>
              <a:ea typeface="Neucha"/>
              <a:cs typeface="Neucha"/>
              <a:sym typeface="Neucha"/>
            </a:endParaRPr>
          </a:p>
          <a:p>
            <a:pPr indent="0" lvl="0" marL="0" rtl="0" algn="l">
              <a:spcBef>
                <a:spcPts val="0"/>
              </a:spcBef>
              <a:spcAft>
                <a:spcPts val="0"/>
              </a:spcAft>
              <a:buNone/>
            </a:pPr>
            <a:r>
              <a:t/>
            </a:r>
            <a:endParaRPr sz="1300">
              <a:latin typeface="Neucha"/>
              <a:ea typeface="Neucha"/>
              <a:cs typeface="Neucha"/>
              <a:sym typeface="Neucha"/>
            </a:endParaRPr>
          </a:p>
          <a:p>
            <a:pPr indent="0" lvl="0" marL="0" rtl="0" algn="l">
              <a:spcBef>
                <a:spcPts val="0"/>
              </a:spcBef>
              <a:spcAft>
                <a:spcPts val="0"/>
              </a:spcAft>
              <a:buNone/>
            </a:pPr>
            <a:r>
              <a:rPr lang="en" sz="1300">
                <a:latin typeface="Neucha"/>
                <a:ea typeface="Neucha"/>
                <a:cs typeface="Neucha"/>
                <a:sym typeface="Neucha"/>
              </a:rPr>
              <a:t>This project was a perfect example of how design and code allowed for an educational experience that was different from just the written text, and provided more context than what words, graphs, or images could have in isolation.</a:t>
            </a:r>
            <a:endParaRPr sz="1300">
              <a:latin typeface="Neucha"/>
              <a:ea typeface="Neucha"/>
              <a:cs typeface="Neucha"/>
              <a:sym typeface="Neucha"/>
            </a:endParaRPr>
          </a:p>
        </p:txBody>
      </p:sp>
      <p:pic>
        <p:nvPicPr>
          <p:cNvPr id="204" name="Google Shape;204;p25"/>
          <p:cNvPicPr preferRelativeResize="0"/>
          <p:nvPr/>
        </p:nvPicPr>
        <p:blipFill>
          <a:blip r:embed="rId3">
            <a:alphaModFix/>
          </a:blip>
          <a:stretch>
            <a:fillRect/>
          </a:stretch>
        </p:blipFill>
        <p:spPr>
          <a:xfrm>
            <a:off x="4504475" y="3005150"/>
            <a:ext cx="2702701" cy="1847224"/>
          </a:xfrm>
          <a:prstGeom prst="rect">
            <a:avLst/>
          </a:prstGeom>
          <a:noFill/>
          <a:ln cap="flat" cmpd="sng" w="9525">
            <a:solidFill>
              <a:schemeClr val="dk2"/>
            </a:solidFill>
            <a:prstDash val="solid"/>
            <a:round/>
            <a:headEnd len="sm" w="sm" type="none"/>
            <a:tailEnd len="sm" w="sm" type="none"/>
          </a:ln>
        </p:spPr>
      </p:pic>
      <p:pic>
        <p:nvPicPr>
          <p:cNvPr id="205" name="Google Shape;205;p25"/>
          <p:cNvPicPr preferRelativeResize="0"/>
          <p:nvPr/>
        </p:nvPicPr>
        <p:blipFill>
          <a:blip r:embed="rId3">
            <a:alphaModFix/>
          </a:blip>
          <a:stretch>
            <a:fillRect/>
          </a:stretch>
        </p:blipFill>
        <p:spPr>
          <a:xfrm>
            <a:off x="6343475" y="1219600"/>
            <a:ext cx="2702701" cy="184722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F"/>
        </a:solidFill>
      </p:bgPr>
    </p:bg>
    <p:spTree>
      <p:nvGrpSpPr>
        <p:cNvPr id="209" name="Shape 209"/>
        <p:cNvGrpSpPr/>
        <p:nvPr/>
      </p:nvGrpSpPr>
      <p:grpSpPr>
        <a:xfrm>
          <a:off x="0" y="0"/>
          <a:ext cx="0" cy="0"/>
          <a:chOff x="0" y="0"/>
          <a:chExt cx="0" cy="0"/>
        </a:xfrm>
      </p:grpSpPr>
      <p:sp>
        <p:nvSpPr>
          <p:cNvPr id="210" name="Google Shape;210;p26"/>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How to catch a catfisher?</a:t>
            </a:r>
            <a:endParaRPr sz="2700">
              <a:latin typeface="Neucha"/>
              <a:ea typeface="Neucha"/>
              <a:cs typeface="Neucha"/>
              <a:sym typeface="Neucha"/>
            </a:endParaRPr>
          </a:p>
        </p:txBody>
      </p:sp>
      <p:sp>
        <p:nvSpPr>
          <p:cNvPr id="212" name="Google Shape;212;p26"/>
          <p:cNvSpPr txBox="1"/>
          <p:nvPr>
            <p:ph type="title"/>
          </p:nvPr>
        </p:nvSpPr>
        <p:spPr>
          <a:xfrm>
            <a:off x="265325" y="1831375"/>
            <a:ext cx="3820200" cy="26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How to catch a catfisher was the first iteration of me mixing illustrations with code. Working with an illustrator, a writer, and a fellow web designer, we crafted unique storytelling experience, with elements of the story being coded and animated at certain points to fully immerse the reader. </a:t>
            </a:r>
            <a:endParaRPr sz="1300">
              <a:latin typeface="Neucha"/>
              <a:ea typeface="Neucha"/>
              <a:cs typeface="Neucha"/>
              <a:sym typeface="Neucha"/>
            </a:endParaRPr>
          </a:p>
        </p:txBody>
      </p:sp>
      <p:pic>
        <p:nvPicPr>
          <p:cNvPr id="213" name="Google Shape;213;p26"/>
          <p:cNvPicPr preferRelativeResize="0"/>
          <p:nvPr/>
        </p:nvPicPr>
        <p:blipFill>
          <a:blip r:embed="rId3">
            <a:alphaModFix/>
          </a:blip>
          <a:stretch>
            <a:fillRect/>
          </a:stretch>
        </p:blipFill>
        <p:spPr>
          <a:xfrm>
            <a:off x="4320601" y="1588200"/>
            <a:ext cx="4315401" cy="2591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F"/>
        </a:solidFill>
      </p:bgPr>
    </p:bg>
    <p:spTree>
      <p:nvGrpSpPr>
        <p:cNvPr id="217" name="Shape 217"/>
        <p:cNvGrpSpPr/>
        <p:nvPr/>
      </p:nvGrpSpPr>
      <p:grpSpPr>
        <a:xfrm>
          <a:off x="0" y="0"/>
          <a:ext cx="0" cy="0"/>
          <a:chOff x="0" y="0"/>
          <a:chExt cx="0" cy="0"/>
        </a:xfrm>
      </p:grpSpPr>
      <p:sp>
        <p:nvSpPr>
          <p:cNvPr id="218" name="Google Shape;218;p27"/>
          <p:cNvSpPr/>
          <p:nvPr/>
        </p:nvSpPr>
        <p:spPr>
          <a:xfrm>
            <a:off x="-1" y="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txBox="1"/>
          <p:nvPr>
            <p:ph type="title"/>
          </p:nvPr>
        </p:nvSpPr>
        <p:spPr>
          <a:xfrm>
            <a:off x="366025" y="1980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Instagram page</a:t>
            </a:r>
            <a:endParaRPr sz="2700">
              <a:latin typeface="Neucha"/>
              <a:ea typeface="Neucha"/>
              <a:cs typeface="Neucha"/>
              <a:sym typeface="Neucha"/>
            </a:endParaRPr>
          </a:p>
        </p:txBody>
      </p:sp>
      <p:sp>
        <p:nvSpPr>
          <p:cNvPr id="220" name="Google Shape;220;p27"/>
          <p:cNvSpPr txBox="1"/>
          <p:nvPr>
            <p:ph type="title"/>
          </p:nvPr>
        </p:nvSpPr>
        <p:spPr>
          <a:xfrm>
            <a:off x="265325" y="1831375"/>
            <a:ext cx="3820200" cy="16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Neucha"/>
                <a:ea typeface="Neucha"/>
                <a:cs typeface="Neucha"/>
                <a:sym typeface="Neucha"/>
              </a:rPr>
              <a:t>The best way to get a feel of my work is to view it on Instagram. My IG focuses on my animations, and each post contains a narrative captured in a moving picture.</a:t>
            </a:r>
            <a:endParaRPr sz="1300">
              <a:latin typeface="Neucha"/>
              <a:ea typeface="Neucha"/>
              <a:cs typeface="Neucha"/>
              <a:sym typeface="Neucha"/>
            </a:endParaRPr>
          </a:p>
        </p:txBody>
      </p:sp>
      <p:pic>
        <p:nvPicPr>
          <p:cNvPr id="221" name="Google Shape;221;p27"/>
          <p:cNvPicPr preferRelativeResize="0"/>
          <p:nvPr/>
        </p:nvPicPr>
        <p:blipFill>
          <a:blip r:embed="rId3">
            <a:alphaModFix/>
          </a:blip>
          <a:stretch>
            <a:fillRect/>
          </a:stretch>
        </p:blipFill>
        <p:spPr>
          <a:xfrm>
            <a:off x="4435806" y="1511100"/>
            <a:ext cx="4306924" cy="24564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28"/>
          <p:cNvSpPr/>
          <p:nvPr/>
        </p:nvSpPr>
        <p:spPr>
          <a:xfrm>
            <a:off x="3312625" y="158925"/>
            <a:ext cx="2646000" cy="888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ph type="title"/>
          </p:nvPr>
        </p:nvSpPr>
        <p:spPr>
          <a:xfrm>
            <a:off x="3366475" y="293100"/>
            <a:ext cx="25383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eucha"/>
                <a:ea typeface="Neucha"/>
                <a:cs typeface="Neucha"/>
                <a:sym typeface="Neucha"/>
              </a:rPr>
              <a:t>Where I want to be</a:t>
            </a:r>
            <a:endParaRPr sz="2700">
              <a:latin typeface="Neucha"/>
              <a:ea typeface="Neucha"/>
              <a:cs typeface="Neucha"/>
              <a:sym typeface="Neucha"/>
            </a:endParaRPr>
          </a:p>
        </p:txBody>
      </p:sp>
      <p:sp>
        <p:nvSpPr>
          <p:cNvPr id="228" name="Google Shape;228;p28"/>
          <p:cNvSpPr txBox="1"/>
          <p:nvPr>
            <p:ph type="title"/>
          </p:nvPr>
        </p:nvSpPr>
        <p:spPr>
          <a:xfrm>
            <a:off x="590025" y="3370425"/>
            <a:ext cx="30771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create stories full-time. Most of my work so far has been in journalism, but I want my future work to involve  narratives and characters, and I want them to live in tv shows, blogs, comic strips, books, theme parks, and more. Having eyes on me because of the residency </a:t>
            </a:r>
            <a:r>
              <a:rPr lang="en" sz="1400">
                <a:latin typeface="Neucha"/>
                <a:ea typeface="Neucha"/>
                <a:cs typeface="Neucha"/>
                <a:sym typeface="Neucha"/>
              </a:rPr>
              <a:t>increases</a:t>
            </a:r>
            <a:r>
              <a:rPr lang="en" sz="1400">
                <a:latin typeface="Neucha"/>
                <a:ea typeface="Neucha"/>
                <a:cs typeface="Neucha"/>
                <a:sym typeface="Neucha"/>
              </a:rPr>
              <a:t> that </a:t>
            </a:r>
            <a:r>
              <a:rPr lang="en" sz="1400">
                <a:latin typeface="Neucha"/>
                <a:ea typeface="Neucha"/>
                <a:cs typeface="Neucha"/>
                <a:sym typeface="Neucha"/>
              </a:rPr>
              <a:t>likelihood</a:t>
            </a:r>
            <a:r>
              <a:rPr lang="en" sz="1400">
                <a:latin typeface="Neucha"/>
                <a:ea typeface="Neucha"/>
                <a:cs typeface="Neucha"/>
                <a:sym typeface="Neucha"/>
              </a:rPr>
              <a:t>. </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pic>
        <p:nvPicPr>
          <p:cNvPr id="229" name="Google Shape;229;p28"/>
          <p:cNvPicPr preferRelativeResize="0"/>
          <p:nvPr/>
        </p:nvPicPr>
        <p:blipFill>
          <a:blip r:embed="rId3">
            <a:alphaModFix/>
          </a:blip>
          <a:stretch>
            <a:fillRect/>
          </a:stretch>
        </p:blipFill>
        <p:spPr>
          <a:xfrm>
            <a:off x="798750" y="293100"/>
            <a:ext cx="2224975" cy="3216150"/>
          </a:xfrm>
          <a:prstGeom prst="rect">
            <a:avLst/>
          </a:prstGeom>
          <a:noFill/>
          <a:ln>
            <a:noFill/>
          </a:ln>
        </p:spPr>
      </p:pic>
      <p:pic>
        <p:nvPicPr>
          <p:cNvPr id="230" name="Google Shape;230;p28"/>
          <p:cNvPicPr preferRelativeResize="0"/>
          <p:nvPr/>
        </p:nvPicPr>
        <p:blipFill>
          <a:blip r:embed="rId4">
            <a:alphaModFix/>
          </a:blip>
          <a:stretch>
            <a:fillRect/>
          </a:stretch>
        </p:blipFill>
        <p:spPr>
          <a:xfrm>
            <a:off x="6495575" y="796924"/>
            <a:ext cx="1703438" cy="2208501"/>
          </a:xfrm>
          <a:prstGeom prst="rect">
            <a:avLst/>
          </a:prstGeom>
          <a:noFill/>
          <a:ln>
            <a:noFill/>
          </a:ln>
        </p:spPr>
      </p:pic>
      <p:sp>
        <p:nvSpPr>
          <p:cNvPr id="231" name="Google Shape;231;p28"/>
          <p:cNvSpPr txBox="1"/>
          <p:nvPr>
            <p:ph type="title"/>
          </p:nvPr>
        </p:nvSpPr>
        <p:spPr>
          <a:xfrm>
            <a:off x="5773275" y="3370425"/>
            <a:ext cx="32211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continue to be interdisciplinary. More and more companies are looking for specialization, so I want to connect with the interdisciplinary community and network in that space. Having a year to experiment allows me to work out the kinks.</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sp>
        <p:nvSpPr>
          <p:cNvPr id="232" name="Google Shape;232;p28"/>
          <p:cNvSpPr txBox="1"/>
          <p:nvPr>
            <p:ph type="title"/>
          </p:nvPr>
        </p:nvSpPr>
        <p:spPr>
          <a:xfrm>
            <a:off x="3312625" y="1836450"/>
            <a:ext cx="32211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*Note about how you have a goal of connecting with </a:t>
            </a:r>
            <a:r>
              <a:rPr lang="en" sz="1400">
                <a:latin typeface="Neucha"/>
                <a:ea typeface="Neucha"/>
                <a:cs typeface="Neucha"/>
                <a:sym typeface="Neucha"/>
              </a:rPr>
              <a:t>multi discipline</a:t>
            </a:r>
            <a:r>
              <a:rPr lang="en" sz="1400">
                <a:latin typeface="Neucha"/>
                <a:ea typeface="Neucha"/>
                <a:cs typeface="Neucha"/>
                <a:sym typeface="Neucha"/>
              </a:rPr>
              <a:t> creatives, and how the residency will better allow you to network and promote that community.</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29"/>
          <p:cNvSpPr txBox="1"/>
          <p:nvPr>
            <p:ph type="title"/>
          </p:nvPr>
        </p:nvSpPr>
        <p:spPr>
          <a:xfrm>
            <a:off x="311700" y="88125"/>
            <a:ext cx="89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Other people who’ve been able to achieve my dream</a:t>
            </a:r>
            <a:endParaRPr>
              <a:latin typeface="Neucha"/>
              <a:ea typeface="Neucha"/>
              <a:cs typeface="Neucha"/>
              <a:sym typeface="Neucha"/>
            </a:endParaRPr>
          </a:p>
        </p:txBody>
      </p:sp>
      <p:sp>
        <p:nvSpPr>
          <p:cNvPr id="238" name="Google Shape;238;p29"/>
          <p:cNvSpPr/>
          <p:nvPr/>
        </p:nvSpPr>
        <p:spPr>
          <a:xfrm>
            <a:off x="1011065" y="1230072"/>
            <a:ext cx="1769100" cy="12933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txBox="1"/>
          <p:nvPr>
            <p:ph type="title"/>
          </p:nvPr>
        </p:nvSpPr>
        <p:spPr>
          <a:xfrm>
            <a:off x="978472" y="1160143"/>
            <a:ext cx="1769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Homestuck</a:t>
            </a:r>
            <a:endParaRPr sz="1200">
              <a:latin typeface="Neucha"/>
              <a:ea typeface="Neucha"/>
              <a:cs typeface="Neucha"/>
              <a:sym typeface="Neucha"/>
            </a:endParaRPr>
          </a:p>
        </p:txBody>
      </p:sp>
      <p:sp>
        <p:nvSpPr>
          <p:cNvPr id="240" name="Google Shape;240;p29"/>
          <p:cNvSpPr/>
          <p:nvPr/>
        </p:nvSpPr>
        <p:spPr>
          <a:xfrm>
            <a:off x="3669122" y="1107317"/>
            <a:ext cx="1769100" cy="14322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txBox="1"/>
          <p:nvPr>
            <p:ph type="title"/>
          </p:nvPr>
        </p:nvSpPr>
        <p:spPr>
          <a:xfrm>
            <a:off x="3639898" y="1056530"/>
            <a:ext cx="18702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Mona Chalabi</a:t>
            </a:r>
            <a:endParaRPr sz="1200">
              <a:latin typeface="Neucha"/>
              <a:ea typeface="Neucha"/>
              <a:cs typeface="Neucha"/>
              <a:sym typeface="Neucha"/>
            </a:endParaRPr>
          </a:p>
        </p:txBody>
      </p:sp>
      <p:sp>
        <p:nvSpPr>
          <p:cNvPr id="242" name="Google Shape;242;p29"/>
          <p:cNvSpPr/>
          <p:nvPr/>
        </p:nvSpPr>
        <p:spPr>
          <a:xfrm>
            <a:off x="6396447" y="1230068"/>
            <a:ext cx="1769100" cy="12936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ph type="title"/>
          </p:nvPr>
        </p:nvSpPr>
        <p:spPr>
          <a:xfrm>
            <a:off x="6369811" y="1333320"/>
            <a:ext cx="11850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Nicky Case</a:t>
            </a:r>
            <a:endParaRPr sz="1200">
              <a:latin typeface="Neucha"/>
              <a:ea typeface="Neucha"/>
              <a:cs typeface="Neucha"/>
              <a:sym typeface="Neucha"/>
            </a:endParaRPr>
          </a:p>
        </p:txBody>
      </p:sp>
      <p:pic>
        <p:nvPicPr>
          <p:cNvPr id="244" name="Google Shape;244;p29"/>
          <p:cNvPicPr preferRelativeResize="0"/>
          <p:nvPr/>
        </p:nvPicPr>
        <p:blipFill rotWithShape="1">
          <a:blip r:embed="rId3">
            <a:alphaModFix/>
          </a:blip>
          <a:srcRect b="35678" l="0" r="21148" t="17001"/>
          <a:stretch/>
        </p:blipFill>
        <p:spPr>
          <a:xfrm>
            <a:off x="7328797" y="1233492"/>
            <a:ext cx="755525" cy="1293300"/>
          </a:xfrm>
          <a:prstGeom prst="rect">
            <a:avLst/>
          </a:prstGeom>
          <a:noFill/>
          <a:ln>
            <a:noFill/>
          </a:ln>
        </p:spPr>
      </p:pic>
      <p:pic>
        <p:nvPicPr>
          <p:cNvPr id="245" name="Google Shape;245;p29"/>
          <p:cNvPicPr preferRelativeResize="0"/>
          <p:nvPr/>
        </p:nvPicPr>
        <p:blipFill rotWithShape="1">
          <a:blip r:embed="rId4">
            <a:alphaModFix/>
          </a:blip>
          <a:srcRect b="33620" l="0" r="0" t="0"/>
          <a:stretch/>
        </p:blipFill>
        <p:spPr>
          <a:xfrm>
            <a:off x="4449006" y="1687442"/>
            <a:ext cx="1105054" cy="840750"/>
          </a:xfrm>
          <a:prstGeom prst="rect">
            <a:avLst/>
          </a:prstGeom>
          <a:noFill/>
          <a:ln>
            <a:noFill/>
          </a:ln>
        </p:spPr>
      </p:pic>
      <p:pic>
        <p:nvPicPr>
          <p:cNvPr id="246" name="Google Shape;246;p29"/>
          <p:cNvPicPr preferRelativeResize="0"/>
          <p:nvPr/>
        </p:nvPicPr>
        <p:blipFill>
          <a:blip r:embed="rId5">
            <a:alphaModFix/>
          </a:blip>
          <a:stretch>
            <a:fillRect/>
          </a:stretch>
        </p:blipFill>
        <p:spPr>
          <a:xfrm>
            <a:off x="1510747" y="1840701"/>
            <a:ext cx="1249500" cy="665979"/>
          </a:xfrm>
          <a:prstGeom prst="rect">
            <a:avLst/>
          </a:prstGeom>
          <a:noFill/>
          <a:ln>
            <a:noFill/>
          </a:ln>
        </p:spPr>
      </p:pic>
      <p:sp>
        <p:nvSpPr>
          <p:cNvPr id="247" name="Google Shape;247;p29"/>
          <p:cNvSpPr/>
          <p:nvPr/>
        </p:nvSpPr>
        <p:spPr>
          <a:xfrm>
            <a:off x="1011065" y="3154497"/>
            <a:ext cx="1769100" cy="12933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ph type="title"/>
          </p:nvPr>
        </p:nvSpPr>
        <p:spPr>
          <a:xfrm>
            <a:off x="978472" y="3084568"/>
            <a:ext cx="1769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 company Brilliant</a:t>
            </a:r>
            <a:endParaRPr sz="1200">
              <a:latin typeface="Neucha"/>
              <a:ea typeface="Neucha"/>
              <a:cs typeface="Neucha"/>
              <a:sym typeface="Neucha"/>
            </a:endParaRPr>
          </a:p>
        </p:txBody>
      </p:sp>
      <p:sp>
        <p:nvSpPr>
          <p:cNvPr id="249" name="Google Shape;249;p29"/>
          <p:cNvSpPr/>
          <p:nvPr/>
        </p:nvSpPr>
        <p:spPr>
          <a:xfrm>
            <a:off x="3669122" y="3031742"/>
            <a:ext cx="1769100" cy="14322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txBox="1"/>
          <p:nvPr>
            <p:ph type="title"/>
          </p:nvPr>
        </p:nvSpPr>
        <p:spPr>
          <a:xfrm>
            <a:off x="3639898" y="2980955"/>
            <a:ext cx="18702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Comic journalism</a:t>
            </a:r>
            <a:endParaRPr sz="1200">
              <a:latin typeface="Neucha"/>
              <a:ea typeface="Neucha"/>
              <a:cs typeface="Neucha"/>
              <a:sym typeface="Neucha"/>
            </a:endParaRPr>
          </a:p>
        </p:txBody>
      </p:sp>
      <p:sp>
        <p:nvSpPr>
          <p:cNvPr id="251" name="Google Shape;251;p29"/>
          <p:cNvSpPr/>
          <p:nvPr/>
        </p:nvSpPr>
        <p:spPr>
          <a:xfrm>
            <a:off x="6396447" y="3154493"/>
            <a:ext cx="1769100" cy="12936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txBox="1"/>
          <p:nvPr>
            <p:ph type="title"/>
          </p:nvPr>
        </p:nvSpPr>
        <p:spPr>
          <a:xfrm>
            <a:off x="6369797" y="3257750"/>
            <a:ext cx="10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Kurzegast/Infographics Show</a:t>
            </a:r>
            <a:endParaRPr sz="1200">
              <a:latin typeface="Neucha"/>
              <a:ea typeface="Neucha"/>
              <a:cs typeface="Neucha"/>
              <a:sym typeface="Neucha"/>
            </a:endParaRPr>
          </a:p>
        </p:txBody>
      </p:sp>
      <p:pic>
        <p:nvPicPr>
          <p:cNvPr id="253" name="Google Shape;253;p29"/>
          <p:cNvPicPr preferRelativeResize="0"/>
          <p:nvPr/>
        </p:nvPicPr>
        <p:blipFill rotWithShape="1">
          <a:blip r:embed="rId3">
            <a:alphaModFix/>
          </a:blip>
          <a:srcRect b="35678" l="0" r="21148" t="17001"/>
          <a:stretch/>
        </p:blipFill>
        <p:spPr>
          <a:xfrm>
            <a:off x="7328797" y="3157917"/>
            <a:ext cx="755525" cy="1293300"/>
          </a:xfrm>
          <a:prstGeom prst="rect">
            <a:avLst/>
          </a:prstGeom>
          <a:noFill/>
          <a:ln>
            <a:noFill/>
          </a:ln>
        </p:spPr>
      </p:pic>
      <p:pic>
        <p:nvPicPr>
          <p:cNvPr id="254" name="Google Shape;254;p29"/>
          <p:cNvPicPr preferRelativeResize="0"/>
          <p:nvPr/>
        </p:nvPicPr>
        <p:blipFill rotWithShape="1">
          <a:blip r:embed="rId4">
            <a:alphaModFix/>
          </a:blip>
          <a:srcRect b="33620" l="0" r="0" t="0"/>
          <a:stretch/>
        </p:blipFill>
        <p:spPr>
          <a:xfrm>
            <a:off x="4449006" y="3611867"/>
            <a:ext cx="1105054" cy="840750"/>
          </a:xfrm>
          <a:prstGeom prst="rect">
            <a:avLst/>
          </a:prstGeom>
          <a:noFill/>
          <a:ln>
            <a:noFill/>
          </a:ln>
        </p:spPr>
      </p:pic>
      <p:pic>
        <p:nvPicPr>
          <p:cNvPr id="255" name="Google Shape;255;p29"/>
          <p:cNvPicPr preferRelativeResize="0"/>
          <p:nvPr/>
        </p:nvPicPr>
        <p:blipFill>
          <a:blip r:embed="rId5">
            <a:alphaModFix/>
          </a:blip>
          <a:stretch>
            <a:fillRect/>
          </a:stretch>
        </p:blipFill>
        <p:spPr>
          <a:xfrm>
            <a:off x="1510747" y="3765126"/>
            <a:ext cx="1249500" cy="6659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1777100" y="2031875"/>
            <a:ext cx="49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Technotopia</a:t>
            </a:r>
            <a:endParaRPr sz="3500">
              <a:latin typeface="Neucha"/>
              <a:ea typeface="Neucha"/>
              <a:cs typeface="Neucha"/>
              <a:sym typeface="Neucha"/>
            </a:endParaRPr>
          </a:p>
        </p:txBody>
      </p:sp>
      <p:sp>
        <p:nvSpPr>
          <p:cNvPr id="261" name="Google Shape;261;p30"/>
          <p:cNvSpPr/>
          <p:nvPr/>
        </p:nvSpPr>
        <p:spPr>
          <a:xfrm>
            <a:off x="145675" y="87500"/>
            <a:ext cx="3995400" cy="1650600"/>
          </a:xfrm>
          <a:prstGeom prst="rect">
            <a:avLst/>
          </a:prstGeom>
          <a:solidFill>
            <a:srgbClr val="F0F7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145763" y="1244505"/>
            <a:ext cx="3995400" cy="5049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4954800" y="2898350"/>
            <a:ext cx="3995400" cy="1650600"/>
          </a:xfrm>
          <a:prstGeom prst="rect">
            <a:avLst/>
          </a:prstGeom>
          <a:solidFill>
            <a:srgbClr val="FCF3E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4954888" y="4055355"/>
            <a:ext cx="3995400" cy="5049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0"/>
          <p:cNvPicPr preferRelativeResize="0"/>
          <p:nvPr/>
        </p:nvPicPr>
        <p:blipFill rotWithShape="1">
          <a:blip r:embed="rId3">
            <a:alphaModFix/>
          </a:blip>
          <a:srcRect b="36489" l="33212" r="32729" t="6504"/>
          <a:stretch/>
        </p:blipFill>
        <p:spPr>
          <a:xfrm>
            <a:off x="3734975" y="3273001"/>
            <a:ext cx="1327851" cy="1605175"/>
          </a:xfrm>
          <a:prstGeom prst="rect">
            <a:avLst/>
          </a:prstGeom>
          <a:noFill/>
          <a:ln cap="flat" cmpd="sng" w="19050">
            <a:solidFill>
              <a:schemeClr val="dk2"/>
            </a:solidFill>
            <a:prstDash val="solid"/>
            <a:round/>
            <a:headEnd len="sm" w="sm" type="none"/>
            <a:tailEnd len="sm" w="sm" type="none"/>
          </a:ln>
        </p:spPr>
      </p:pic>
      <p:pic>
        <p:nvPicPr>
          <p:cNvPr id="266" name="Google Shape;266;p30"/>
          <p:cNvPicPr preferRelativeResize="0"/>
          <p:nvPr/>
        </p:nvPicPr>
        <p:blipFill rotWithShape="1">
          <a:blip r:embed="rId4">
            <a:alphaModFix/>
          </a:blip>
          <a:srcRect b="33537" l="28597" r="30088" t="17416"/>
          <a:stretch/>
        </p:blipFill>
        <p:spPr>
          <a:xfrm>
            <a:off x="6444850" y="282800"/>
            <a:ext cx="2162749" cy="1854426"/>
          </a:xfrm>
          <a:prstGeom prst="rect">
            <a:avLst/>
          </a:prstGeom>
          <a:noFill/>
          <a:ln cap="flat" cmpd="sng" w="19050">
            <a:solidFill>
              <a:schemeClr val="dk2"/>
            </a:solidFill>
            <a:prstDash val="solid"/>
            <a:round/>
            <a:headEnd len="sm" w="sm" type="none"/>
            <a:tailEnd len="sm" w="sm" type="none"/>
          </a:ln>
        </p:spPr>
      </p:pic>
      <p:pic>
        <p:nvPicPr>
          <p:cNvPr id="267" name="Google Shape;267;p30"/>
          <p:cNvPicPr preferRelativeResize="0"/>
          <p:nvPr/>
        </p:nvPicPr>
        <p:blipFill rotWithShape="1">
          <a:blip r:embed="rId5">
            <a:alphaModFix/>
          </a:blip>
          <a:srcRect b="21326" l="50060" r="3140" t="20735"/>
          <a:stretch/>
        </p:blipFill>
        <p:spPr>
          <a:xfrm>
            <a:off x="314200" y="2898350"/>
            <a:ext cx="2417353" cy="2161400"/>
          </a:xfrm>
          <a:prstGeom prst="rect">
            <a:avLst/>
          </a:prstGeom>
          <a:noFill/>
          <a:ln cap="flat" cmpd="sng" w="19050">
            <a:solidFill>
              <a:schemeClr val="dk2"/>
            </a:solidFill>
            <a:prstDash val="solid"/>
            <a:round/>
            <a:headEnd len="sm" w="sm" type="none"/>
            <a:tailEnd len="sm" w="sm" type="none"/>
          </a:ln>
        </p:spPr>
      </p:pic>
      <p:pic>
        <p:nvPicPr>
          <p:cNvPr id="268" name="Google Shape;268;p30"/>
          <p:cNvPicPr preferRelativeResize="0"/>
          <p:nvPr/>
        </p:nvPicPr>
        <p:blipFill>
          <a:blip r:embed="rId6">
            <a:alphaModFix/>
          </a:blip>
          <a:stretch>
            <a:fillRect/>
          </a:stretch>
        </p:blipFill>
        <p:spPr>
          <a:xfrm>
            <a:off x="449250" y="317005"/>
            <a:ext cx="1327850" cy="1231970"/>
          </a:xfrm>
          <a:prstGeom prst="rect">
            <a:avLst/>
          </a:prstGeom>
          <a:noFill/>
          <a:ln>
            <a:noFill/>
          </a:ln>
        </p:spPr>
      </p:pic>
      <p:pic>
        <p:nvPicPr>
          <p:cNvPr id="269" name="Google Shape;269;p30"/>
          <p:cNvPicPr preferRelativeResize="0"/>
          <p:nvPr/>
        </p:nvPicPr>
        <p:blipFill>
          <a:blip r:embed="rId7">
            <a:alphaModFix/>
          </a:blip>
          <a:stretch>
            <a:fillRect/>
          </a:stretch>
        </p:blipFill>
        <p:spPr>
          <a:xfrm>
            <a:off x="2333397" y="317000"/>
            <a:ext cx="1401570" cy="1300375"/>
          </a:xfrm>
          <a:prstGeom prst="rect">
            <a:avLst/>
          </a:prstGeom>
          <a:noFill/>
          <a:ln>
            <a:noFill/>
          </a:ln>
        </p:spPr>
      </p:pic>
      <p:pic>
        <p:nvPicPr>
          <p:cNvPr id="270" name="Google Shape;270;p30"/>
          <p:cNvPicPr preferRelativeResize="0"/>
          <p:nvPr/>
        </p:nvPicPr>
        <p:blipFill>
          <a:blip r:embed="rId6">
            <a:alphaModFix/>
          </a:blip>
          <a:stretch>
            <a:fillRect/>
          </a:stretch>
        </p:blipFill>
        <p:spPr>
          <a:xfrm>
            <a:off x="5309638" y="3150453"/>
            <a:ext cx="1327850" cy="1231970"/>
          </a:xfrm>
          <a:prstGeom prst="rect">
            <a:avLst/>
          </a:prstGeom>
          <a:noFill/>
          <a:ln>
            <a:noFill/>
          </a:ln>
        </p:spPr>
      </p:pic>
      <p:pic>
        <p:nvPicPr>
          <p:cNvPr id="271" name="Google Shape;271;p30"/>
          <p:cNvPicPr preferRelativeResize="0"/>
          <p:nvPr/>
        </p:nvPicPr>
        <p:blipFill>
          <a:blip r:embed="rId7">
            <a:alphaModFix/>
          </a:blip>
          <a:stretch>
            <a:fillRect/>
          </a:stretch>
        </p:blipFill>
        <p:spPr>
          <a:xfrm>
            <a:off x="7193785" y="3150448"/>
            <a:ext cx="1401570" cy="130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pic>
        <p:nvPicPr>
          <p:cNvPr id="276" name="Google Shape;276;p31"/>
          <p:cNvPicPr preferRelativeResize="0"/>
          <p:nvPr/>
        </p:nvPicPr>
        <p:blipFill>
          <a:blip r:embed="rId3">
            <a:alphaModFix/>
          </a:blip>
          <a:stretch>
            <a:fillRect/>
          </a:stretch>
        </p:blipFill>
        <p:spPr>
          <a:xfrm>
            <a:off x="5256700" y="1603875"/>
            <a:ext cx="3347924" cy="3336250"/>
          </a:xfrm>
          <a:prstGeom prst="rect">
            <a:avLst/>
          </a:prstGeom>
          <a:noFill/>
          <a:ln>
            <a:noFill/>
          </a:ln>
        </p:spPr>
      </p:pic>
      <p:sp>
        <p:nvSpPr>
          <p:cNvPr id="277" name="Google Shape;277;p31"/>
          <p:cNvSpPr/>
          <p:nvPr/>
        </p:nvSpPr>
        <p:spPr>
          <a:xfrm>
            <a:off x="2309800" y="754862"/>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78313" y="750437"/>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txBox="1"/>
          <p:nvPr>
            <p:ph type="title"/>
          </p:nvPr>
        </p:nvSpPr>
        <p:spPr>
          <a:xfrm>
            <a:off x="182674" y="770563"/>
            <a:ext cx="1885800" cy="12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Neucha"/>
                <a:ea typeface="Neucha"/>
                <a:cs typeface="Neucha"/>
                <a:sym typeface="Neucha"/>
              </a:rPr>
              <a:t>Finally, I thought our hero would never stop talking. </a:t>
            </a:r>
            <a:endParaRPr i="1" sz="1100">
              <a:latin typeface="Neucha"/>
              <a:ea typeface="Neucha"/>
              <a:cs typeface="Neucha"/>
              <a:sym typeface="Neucha"/>
            </a:endParaRPr>
          </a:p>
          <a:p>
            <a:pPr indent="0" lvl="0" marL="0" rtl="0" algn="l">
              <a:spcBef>
                <a:spcPts val="0"/>
              </a:spcBef>
              <a:spcAft>
                <a:spcPts val="0"/>
              </a:spcAft>
              <a:buNone/>
            </a:pPr>
            <a:r>
              <a:t/>
            </a:r>
            <a:endParaRPr i="1" sz="1100">
              <a:latin typeface="Neucha"/>
              <a:ea typeface="Neucha"/>
              <a:cs typeface="Neucha"/>
              <a:sym typeface="Neucha"/>
            </a:endParaRPr>
          </a:p>
          <a:p>
            <a:pPr indent="0" lvl="0" marL="0" rtl="0" algn="l">
              <a:spcBef>
                <a:spcPts val="0"/>
              </a:spcBef>
              <a:spcAft>
                <a:spcPts val="0"/>
              </a:spcAft>
              <a:buNone/>
            </a:pPr>
            <a:r>
              <a:rPr i="1" lang="en" sz="1100">
                <a:latin typeface="Neucha"/>
                <a:ea typeface="Neucha"/>
                <a:cs typeface="Neucha"/>
                <a:sym typeface="Neucha"/>
              </a:rPr>
              <a:t>But now comes the most important part: the proposal idea</a:t>
            </a:r>
            <a:r>
              <a:rPr i="1" lang="en" sz="1100">
                <a:latin typeface="Neucha"/>
                <a:ea typeface="Neucha"/>
                <a:cs typeface="Neucha"/>
                <a:sym typeface="Neucha"/>
              </a:rPr>
              <a:t>...</a:t>
            </a:r>
            <a:r>
              <a:rPr i="1" lang="en" sz="1100">
                <a:latin typeface="Neucha"/>
                <a:ea typeface="Neucha"/>
                <a:cs typeface="Neucha"/>
                <a:sym typeface="Neucha"/>
              </a:rPr>
              <a:t>.</a:t>
            </a:r>
            <a:endParaRPr i="1" sz="1100">
              <a:latin typeface="Neucha"/>
              <a:ea typeface="Neucha"/>
              <a:cs typeface="Neucha"/>
              <a:sym typeface="Neucha"/>
            </a:endParaRPr>
          </a:p>
        </p:txBody>
      </p:sp>
      <p:sp>
        <p:nvSpPr>
          <p:cNvPr id="280" name="Google Shape;280;p31"/>
          <p:cNvSpPr/>
          <p:nvPr/>
        </p:nvSpPr>
        <p:spPr>
          <a:xfrm>
            <a:off x="169962" y="3644550"/>
            <a:ext cx="20133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2312952" y="2204598"/>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txBox="1"/>
          <p:nvPr>
            <p:ph type="title"/>
          </p:nvPr>
        </p:nvSpPr>
        <p:spPr>
          <a:xfrm>
            <a:off x="2254500" y="2158100"/>
            <a:ext cx="16176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Each comic will follow a town resident and their interactions. Because the town is full of technology, I want the content to be educational as well. </a:t>
            </a:r>
            <a:endParaRPr sz="1100">
              <a:latin typeface="Neucha"/>
              <a:ea typeface="Neucha"/>
              <a:cs typeface="Neucha"/>
              <a:sym typeface="Neucha"/>
            </a:endParaRPr>
          </a:p>
        </p:txBody>
      </p:sp>
      <p:sp>
        <p:nvSpPr>
          <p:cNvPr id="283" name="Google Shape;283;p31"/>
          <p:cNvSpPr/>
          <p:nvPr/>
        </p:nvSpPr>
        <p:spPr>
          <a:xfrm>
            <a:off x="2324427" y="364682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txBox="1"/>
          <p:nvPr>
            <p:ph type="title"/>
          </p:nvPr>
        </p:nvSpPr>
        <p:spPr>
          <a:xfrm>
            <a:off x="2265976" y="3600324"/>
            <a:ext cx="1468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Ultimately, the goal is to create a webcomic that serves as an accessible introduction to technology concepts,</a:t>
            </a:r>
            <a:endParaRPr i="1" sz="1100">
              <a:latin typeface="Neucha"/>
              <a:ea typeface="Neucha"/>
              <a:cs typeface="Neucha"/>
              <a:sym typeface="Neucha"/>
            </a:endParaRPr>
          </a:p>
        </p:txBody>
      </p:sp>
      <p:pic>
        <p:nvPicPr>
          <p:cNvPr id="285" name="Google Shape;285;p31"/>
          <p:cNvPicPr preferRelativeResize="0"/>
          <p:nvPr/>
        </p:nvPicPr>
        <p:blipFill rotWithShape="1">
          <a:blip r:embed="rId4">
            <a:alphaModFix/>
          </a:blip>
          <a:srcRect b="33620" l="0" r="26637" t="0"/>
          <a:stretch/>
        </p:blipFill>
        <p:spPr>
          <a:xfrm>
            <a:off x="3612376" y="4044999"/>
            <a:ext cx="856850" cy="888575"/>
          </a:xfrm>
          <a:prstGeom prst="rect">
            <a:avLst/>
          </a:prstGeom>
          <a:noFill/>
          <a:ln>
            <a:noFill/>
          </a:ln>
        </p:spPr>
      </p:pic>
      <p:sp>
        <p:nvSpPr>
          <p:cNvPr id="286" name="Google Shape;286;p31"/>
          <p:cNvSpPr txBox="1"/>
          <p:nvPr>
            <p:ph type="title"/>
          </p:nvPr>
        </p:nvSpPr>
        <p:spPr>
          <a:xfrm>
            <a:off x="152398" y="130625"/>
            <a:ext cx="42744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Meet Technotopia</a:t>
            </a:r>
            <a:endParaRPr i="1" sz="3000">
              <a:latin typeface="Neucha"/>
              <a:ea typeface="Neucha"/>
              <a:cs typeface="Neucha"/>
              <a:sym typeface="Neucha"/>
            </a:endParaRPr>
          </a:p>
        </p:txBody>
      </p:sp>
      <p:pic>
        <p:nvPicPr>
          <p:cNvPr id="287" name="Google Shape;287;p31"/>
          <p:cNvPicPr preferRelativeResize="0"/>
          <p:nvPr/>
        </p:nvPicPr>
        <p:blipFill rotWithShape="1">
          <a:blip r:embed="rId5">
            <a:alphaModFix/>
          </a:blip>
          <a:srcRect b="6896" l="2346" r="69244" t="43203"/>
          <a:stretch/>
        </p:blipFill>
        <p:spPr>
          <a:xfrm>
            <a:off x="2362748" y="1006375"/>
            <a:ext cx="856836" cy="1076101"/>
          </a:xfrm>
          <a:prstGeom prst="rect">
            <a:avLst/>
          </a:prstGeom>
          <a:noFill/>
          <a:ln>
            <a:noFill/>
          </a:ln>
        </p:spPr>
      </p:pic>
      <p:sp>
        <p:nvSpPr>
          <p:cNvPr id="288" name="Google Shape;288;p31"/>
          <p:cNvSpPr txBox="1"/>
          <p:nvPr>
            <p:ph type="title"/>
          </p:nvPr>
        </p:nvSpPr>
        <p:spPr>
          <a:xfrm>
            <a:off x="3295600" y="893037"/>
            <a:ext cx="9456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Dude, </a:t>
            </a:r>
            <a:r>
              <a:rPr lang="en" sz="1100">
                <a:latin typeface="Neucha"/>
                <a:ea typeface="Neucha"/>
                <a:cs typeface="Neucha"/>
                <a:sym typeface="Neucha"/>
              </a:rPr>
              <a:t>what’s your</a:t>
            </a:r>
            <a:r>
              <a:rPr lang="en" sz="1100">
                <a:latin typeface="Neucha"/>
                <a:ea typeface="Neucha"/>
                <a:cs typeface="Neucha"/>
                <a:sym typeface="Neucha"/>
              </a:rPr>
              <a:t> problem?</a:t>
            </a:r>
            <a:endParaRPr sz="1100">
              <a:latin typeface="Neucha"/>
              <a:ea typeface="Neucha"/>
              <a:cs typeface="Neucha"/>
              <a:sym typeface="Neucha"/>
            </a:endParaRPr>
          </a:p>
        </p:txBody>
      </p:sp>
      <p:sp>
        <p:nvSpPr>
          <p:cNvPr id="289" name="Google Shape;289;p31"/>
          <p:cNvSpPr/>
          <p:nvPr/>
        </p:nvSpPr>
        <p:spPr>
          <a:xfrm>
            <a:off x="178324" y="2193525"/>
            <a:ext cx="20133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1"/>
          <p:cNvPicPr preferRelativeResize="0"/>
          <p:nvPr/>
        </p:nvPicPr>
        <p:blipFill rotWithShape="1">
          <a:blip r:embed="rId5">
            <a:alphaModFix/>
          </a:blip>
          <a:srcRect b="6896" l="2346" r="69244" t="43203"/>
          <a:stretch/>
        </p:blipFill>
        <p:spPr>
          <a:xfrm>
            <a:off x="1397661" y="2414962"/>
            <a:ext cx="856836" cy="1076101"/>
          </a:xfrm>
          <a:prstGeom prst="rect">
            <a:avLst/>
          </a:prstGeom>
          <a:noFill/>
          <a:ln>
            <a:noFill/>
          </a:ln>
        </p:spPr>
      </p:pic>
      <p:sp>
        <p:nvSpPr>
          <p:cNvPr id="291" name="Google Shape;291;p31"/>
          <p:cNvSpPr txBox="1"/>
          <p:nvPr>
            <p:ph type="title"/>
          </p:nvPr>
        </p:nvSpPr>
        <p:spPr>
          <a:xfrm>
            <a:off x="139600" y="2141225"/>
            <a:ext cx="12711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My idea is to create a comic strip about technology. It’d be called Technotopia, and would focus on a town where technology lives.</a:t>
            </a:r>
            <a:endParaRPr sz="1100">
              <a:latin typeface="Neucha"/>
              <a:ea typeface="Neucha"/>
              <a:cs typeface="Neucha"/>
              <a:sym typeface="Neucha"/>
            </a:endParaRPr>
          </a:p>
        </p:txBody>
      </p:sp>
      <p:sp>
        <p:nvSpPr>
          <p:cNvPr id="292" name="Google Shape;292;p31"/>
          <p:cNvSpPr txBox="1"/>
          <p:nvPr>
            <p:ph type="title"/>
          </p:nvPr>
        </p:nvSpPr>
        <p:spPr>
          <a:xfrm>
            <a:off x="109775" y="3572801"/>
            <a:ext cx="21504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Comics are a weird way to teach, but they shouldn’t be. The world is changing quickly and becoming more complicated. We should embrace any technique that may bridge knowledge gaps, especially one that offers tools like abstraction and animation. </a:t>
            </a:r>
            <a:endParaRPr sz="1100">
              <a:latin typeface="Neucha"/>
              <a:ea typeface="Neucha"/>
              <a:cs typeface="Neucha"/>
              <a:sym typeface="Neuch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400">
                <a:solidFill>
                  <a:srgbClr val="FF0000"/>
                </a:solidFill>
                <a:latin typeface="Source Sans Pro"/>
                <a:ea typeface="Source Sans Pro"/>
                <a:cs typeface="Source Sans Pro"/>
                <a:sym typeface="Source Sans Pro"/>
              </a:rPr>
              <a:t>IMPORTANT: PLEASE READ BEFORE APPLYING. </a:t>
            </a:r>
            <a:endParaRPr>
              <a:latin typeface="Source Sans Pro"/>
              <a:ea typeface="Source Sans Pro"/>
              <a:cs typeface="Source Sans Pro"/>
              <a:sym typeface="Source Sans Pro"/>
            </a:endParaRPr>
          </a:p>
        </p:txBody>
      </p:sp>
      <p:sp>
        <p:nvSpPr>
          <p:cNvPr id="62" name="Google Shape;62;p1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Welcome to the Adobe Creative Residency </a:t>
            </a:r>
            <a:r>
              <a:rPr lang="en" sz="1400">
                <a:solidFill>
                  <a:srgbClr val="000000"/>
                </a:solidFill>
                <a:latin typeface="Source Sans Pro"/>
                <a:ea typeface="Source Sans Pro"/>
                <a:cs typeface="Source Sans Pro"/>
                <a:sym typeface="Source Sans Pro"/>
              </a:rPr>
              <a:t>20</a:t>
            </a:r>
            <a:r>
              <a:rPr lang="en" sz="1400">
                <a:solidFill>
                  <a:srgbClr val="000000"/>
                </a:solidFill>
                <a:latin typeface="Source Sans Pro"/>
                <a:ea typeface="Source Sans Pro"/>
                <a:cs typeface="Source Sans Pro"/>
                <a:sym typeface="Source Sans Pro"/>
              </a:rPr>
              <a:t>21-22 application! We're excited to review your materials. </a:t>
            </a:r>
            <a:r>
              <a:rPr lang="en" sz="1400">
                <a:solidFill>
                  <a:schemeClr val="dk1"/>
                </a:solidFill>
                <a:latin typeface="Source Sans Pro"/>
                <a:ea typeface="Source Sans Pro"/>
                <a:cs typeface="Source Sans Pro"/>
                <a:sym typeface="Source Sans Pro"/>
              </a:rPr>
              <a:t>We have strict qualification requirements--if you do not meet these criteria below, your application will not be considered. </a:t>
            </a:r>
            <a:r>
              <a:rPr lang="en" sz="1400">
                <a:solidFill>
                  <a:srgbClr val="000000"/>
                </a:solidFill>
                <a:latin typeface="Source Sans Pro"/>
                <a:ea typeface="Source Sans Pro"/>
                <a:cs typeface="Source Sans Pro"/>
                <a:sym typeface="Source Sans Pro"/>
              </a:rPr>
              <a:t> </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1600"/>
              </a:spcBef>
              <a:spcAft>
                <a:spcPts val="0"/>
              </a:spcAft>
              <a:buNone/>
            </a:pPr>
            <a:r>
              <a:rPr lang="en" sz="1400">
                <a:solidFill>
                  <a:srgbClr val="000000"/>
                </a:solidFill>
                <a:latin typeface="Source Sans Pro"/>
                <a:ea typeface="Source Sans Pro"/>
                <a:cs typeface="Source Sans Pro"/>
                <a:sym typeface="Source Sans Pro"/>
              </a:rPr>
              <a:t>1. You must </a:t>
            </a:r>
            <a:r>
              <a:rPr b="1" lang="en" sz="1400">
                <a:solidFill>
                  <a:srgbClr val="000000"/>
                </a:solidFill>
                <a:latin typeface="Source Sans Pro"/>
                <a:ea typeface="Source Sans Pro"/>
                <a:cs typeface="Source Sans Pro"/>
                <a:sym typeface="Source Sans Pro"/>
              </a:rPr>
              <a:t>live full-time in the US</a:t>
            </a:r>
            <a:r>
              <a:rPr lang="en" sz="1400">
                <a:solidFill>
                  <a:srgbClr val="000000"/>
                </a:solidFill>
                <a:latin typeface="Source Sans Pro"/>
                <a:ea typeface="Source Sans Pro"/>
                <a:cs typeface="Source Sans Pro"/>
                <a:sym typeface="Source Sans Pro"/>
              </a:rPr>
              <a:t> and be committed to building your local and national creative communities.</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500"/>
              </a:spcBef>
              <a:spcAft>
                <a:spcPts val="0"/>
              </a:spcAft>
              <a:buNone/>
            </a:pPr>
            <a:r>
              <a:rPr lang="en" sz="1400">
                <a:solidFill>
                  <a:srgbClr val="000000"/>
                </a:solidFill>
                <a:latin typeface="Source Sans Pro"/>
                <a:ea typeface="Source Sans Pro"/>
                <a:cs typeface="Source Sans Pro"/>
                <a:sym typeface="Source Sans Pro"/>
              </a:rPr>
              <a:t>2. You must be able to write and fluently speak in English</a:t>
            </a:r>
            <a:r>
              <a:rPr lang="en" sz="1400">
                <a:solidFill>
                  <a:srgbClr val="000000"/>
                </a:solidFill>
                <a:latin typeface="Source Sans Pro"/>
                <a:ea typeface="Source Sans Pro"/>
                <a:cs typeface="Source Sans Pro"/>
                <a:sym typeface="Source Sans Pro"/>
              </a:rPr>
              <a:t>.</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500"/>
              </a:spcBef>
              <a:spcAft>
                <a:spcPts val="0"/>
              </a:spcAft>
              <a:buNone/>
            </a:pPr>
            <a:r>
              <a:rPr lang="en" sz="1400">
                <a:solidFill>
                  <a:srgbClr val="000000"/>
                </a:solidFill>
                <a:latin typeface="Source Sans Pro"/>
                <a:ea typeface="Source Sans Pro"/>
                <a:cs typeface="Source Sans Pro"/>
                <a:sym typeface="Source Sans Pro"/>
              </a:rPr>
              <a:t>3. You must have legal working status in the US.</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500"/>
              </a:spcBef>
              <a:spcAft>
                <a:spcPts val="0"/>
              </a:spcAft>
              <a:buNone/>
            </a:pPr>
            <a:r>
              <a:rPr lang="en" sz="1400">
                <a:solidFill>
                  <a:srgbClr val="000000"/>
                </a:solidFill>
                <a:latin typeface="Source Sans Pro"/>
                <a:ea typeface="Source Sans Pro"/>
                <a:cs typeface="Source Sans Pro"/>
                <a:sym typeface="Source Sans Pro"/>
              </a:rPr>
              <a:t>4. You must be willing to incorporate Adobe software into your daily, professional creative workflow.</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500"/>
              </a:spcBef>
              <a:spcAft>
                <a:spcPts val="0"/>
              </a:spcAft>
              <a:buNone/>
            </a:pPr>
            <a:r>
              <a:rPr lang="en" sz="1400">
                <a:solidFill>
                  <a:srgbClr val="000000"/>
                </a:solidFill>
                <a:latin typeface="Source Sans Pro"/>
                <a:ea typeface="Source Sans Pro"/>
                <a:cs typeface="Source Sans Pro"/>
                <a:sym typeface="Source Sans Pro"/>
              </a:rPr>
              <a:t>5. You must be willing and able to commit to working solely as an Adobe Creative Resident during the duration of the program year (May 2021 through April 2022). </a:t>
            </a:r>
            <a:endParaRPr sz="1400">
              <a:solidFill>
                <a:srgbClr val="000000"/>
              </a:solidFill>
              <a:latin typeface="Source Sans Pro"/>
              <a:ea typeface="Source Sans Pro"/>
              <a:cs typeface="Source Sans Pro"/>
              <a:sym typeface="Source Sans Pro"/>
            </a:endParaRPr>
          </a:p>
          <a:p>
            <a:pPr indent="0" lvl="0" marL="0" rtl="0" algn="l">
              <a:lnSpc>
                <a:spcPct val="114000"/>
              </a:lnSpc>
              <a:spcBef>
                <a:spcPts val="5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6. You must be in the early stages of your creative career ( approximately 1-5 years of work experience in your creative field).</a:t>
            </a:r>
            <a:endParaRPr sz="1400">
              <a:solidFill>
                <a:schemeClr val="dk1"/>
              </a:solidFill>
              <a:latin typeface="Source Sans Pro"/>
              <a:ea typeface="Source Sans Pro"/>
              <a:cs typeface="Source Sans Pro"/>
              <a:sym typeface="Source Sans Pro"/>
            </a:endParaRPr>
          </a:p>
          <a:p>
            <a:pPr indent="0" lvl="0" marL="0" rtl="0" algn="l">
              <a:lnSpc>
                <a:spcPct val="114000"/>
              </a:lnSpc>
              <a:spcBef>
                <a:spcPts val="1000"/>
              </a:spcBef>
              <a:spcAft>
                <a:spcPts val="0"/>
              </a:spcAft>
              <a:buNone/>
            </a:pPr>
            <a:r>
              <a:t/>
            </a:r>
            <a:endParaRPr sz="1400">
              <a:latin typeface="Source Sans Pro"/>
              <a:ea typeface="Source Sans Pro"/>
              <a:cs typeface="Source Sans Pro"/>
              <a:sym typeface="Source Sans Pro"/>
            </a:endParaRPr>
          </a:p>
          <a:p>
            <a:pPr indent="0" lvl="0" marL="0" rtl="0" algn="l">
              <a:spcBef>
                <a:spcPts val="50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6" name="Shape 296"/>
        <p:cNvGrpSpPr/>
        <p:nvPr/>
      </p:nvGrpSpPr>
      <p:grpSpPr>
        <a:xfrm>
          <a:off x="0" y="0"/>
          <a:ext cx="0" cy="0"/>
          <a:chOff x="0" y="0"/>
          <a:chExt cx="0" cy="0"/>
        </a:xfrm>
      </p:grpSpPr>
      <p:sp>
        <p:nvSpPr>
          <p:cNvPr id="297" name="Google Shape;297;p32"/>
          <p:cNvSpPr/>
          <p:nvPr/>
        </p:nvSpPr>
        <p:spPr>
          <a:xfrm>
            <a:off x="158850" y="1110525"/>
            <a:ext cx="8826300" cy="38283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2"/>
          <p:cNvPicPr preferRelativeResize="0"/>
          <p:nvPr/>
        </p:nvPicPr>
        <p:blipFill>
          <a:blip r:embed="rId3">
            <a:alphaModFix/>
          </a:blip>
          <a:stretch>
            <a:fillRect/>
          </a:stretch>
        </p:blipFill>
        <p:spPr>
          <a:xfrm>
            <a:off x="383850" y="1183688"/>
            <a:ext cx="3119100" cy="3024700"/>
          </a:xfrm>
          <a:prstGeom prst="rect">
            <a:avLst/>
          </a:prstGeom>
          <a:noFill/>
          <a:ln>
            <a:noFill/>
          </a:ln>
        </p:spPr>
      </p:pic>
      <p:sp>
        <p:nvSpPr>
          <p:cNvPr id="299" name="Google Shape;299;p32"/>
          <p:cNvSpPr txBox="1"/>
          <p:nvPr>
            <p:ph type="title"/>
          </p:nvPr>
        </p:nvSpPr>
        <p:spPr>
          <a:xfrm>
            <a:off x="145699" y="226025"/>
            <a:ext cx="36681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What is active reading?</a:t>
            </a:r>
            <a:endParaRPr i="1" sz="3000">
              <a:latin typeface="Neucha"/>
              <a:ea typeface="Neucha"/>
              <a:cs typeface="Neucha"/>
              <a:sym typeface="Neucha"/>
            </a:endParaRPr>
          </a:p>
        </p:txBody>
      </p:sp>
      <p:sp>
        <p:nvSpPr>
          <p:cNvPr id="300" name="Google Shape;300;p32"/>
          <p:cNvSpPr/>
          <p:nvPr/>
        </p:nvSpPr>
        <p:spPr>
          <a:xfrm>
            <a:off x="6469112" y="79070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txBox="1"/>
          <p:nvPr>
            <p:ph type="title"/>
          </p:nvPr>
        </p:nvSpPr>
        <p:spPr>
          <a:xfrm>
            <a:off x="6457638" y="753100"/>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Finally, for the special few stories, I take the narrative to the web and code simple interactions, like button clicks, to bring the story even more to life.</a:t>
            </a:r>
            <a:endParaRPr sz="1200">
              <a:latin typeface="Neucha"/>
              <a:ea typeface="Neucha"/>
              <a:cs typeface="Neucha"/>
              <a:sym typeface="Neucha"/>
            </a:endParaRPr>
          </a:p>
        </p:txBody>
      </p:sp>
      <p:sp>
        <p:nvSpPr>
          <p:cNvPr id="302" name="Google Shape;302;p32"/>
          <p:cNvSpPr/>
          <p:nvPr/>
        </p:nvSpPr>
        <p:spPr>
          <a:xfrm>
            <a:off x="6480562" y="2306063"/>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txBox="1"/>
          <p:nvPr>
            <p:ph type="title"/>
          </p:nvPr>
        </p:nvSpPr>
        <p:spPr>
          <a:xfrm>
            <a:off x="6469088" y="2268463"/>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Finally, for the special few stories, I take the narrative to the web and code simple interactions, like button clicks, to bring the story even more to life.</a:t>
            </a:r>
            <a:endParaRPr sz="1200">
              <a:latin typeface="Neucha"/>
              <a:ea typeface="Neucha"/>
              <a:cs typeface="Neucha"/>
              <a:sym typeface="Neucha"/>
            </a:endParaRPr>
          </a:p>
        </p:txBody>
      </p:sp>
      <p:sp>
        <p:nvSpPr>
          <p:cNvPr id="304" name="Google Shape;304;p32"/>
          <p:cNvSpPr/>
          <p:nvPr/>
        </p:nvSpPr>
        <p:spPr>
          <a:xfrm>
            <a:off x="4184387" y="2306063"/>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txBox="1"/>
          <p:nvPr>
            <p:ph type="title"/>
          </p:nvPr>
        </p:nvSpPr>
        <p:spPr>
          <a:xfrm>
            <a:off x="4172913" y="2268463"/>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Finally, for the special few stories, I take the narrative to the web and code simple interactions, like button clicks, to bring the story even more to life.</a:t>
            </a:r>
            <a:endParaRPr sz="1200">
              <a:latin typeface="Neucha"/>
              <a:ea typeface="Neucha"/>
              <a:cs typeface="Neucha"/>
              <a:sym typeface="Neucha"/>
            </a:endParaRPr>
          </a:p>
        </p:txBody>
      </p:sp>
      <p:sp>
        <p:nvSpPr>
          <p:cNvPr id="306" name="Google Shape;306;p32"/>
          <p:cNvSpPr/>
          <p:nvPr/>
        </p:nvSpPr>
        <p:spPr>
          <a:xfrm>
            <a:off x="4162962" y="785913"/>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txBox="1"/>
          <p:nvPr>
            <p:ph type="title"/>
          </p:nvPr>
        </p:nvSpPr>
        <p:spPr>
          <a:xfrm>
            <a:off x="4151500" y="748325"/>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Finally, for the special few stories, I take the narrative to the web and code simple interactions, like button clicks, to bring the story even more to life.</a:t>
            </a:r>
            <a:endParaRPr sz="1200">
              <a:latin typeface="Neucha"/>
              <a:ea typeface="Neucha"/>
              <a:cs typeface="Neucha"/>
              <a:sym typeface="Neucha"/>
            </a:endParaRPr>
          </a:p>
        </p:txBody>
      </p:sp>
      <p:sp>
        <p:nvSpPr>
          <p:cNvPr id="308" name="Google Shape;308;p32"/>
          <p:cNvSpPr txBox="1"/>
          <p:nvPr>
            <p:ph type="title"/>
          </p:nvPr>
        </p:nvSpPr>
        <p:spPr>
          <a:xfrm>
            <a:off x="221925" y="4270738"/>
            <a:ext cx="3507300" cy="7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Fig:1.1. An example an a a visual that uses ‘active reading.’ If you had to explain what was going on in this photo, what would you say?</a:t>
            </a:r>
            <a:endParaRPr sz="1200">
              <a:latin typeface="Neucha"/>
              <a:ea typeface="Neucha"/>
              <a:cs typeface="Neucha"/>
              <a:sym typeface="Neucha"/>
            </a:endParaRPr>
          </a:p>
        </p:txBody>
      </p:sp>
      <p:pic>
        <p:nvPicPr>
          <p:cNvPr id="309" name="Google Shape;309;p32"/>
          <p:cNvPicPr preferRelativeResize="0"/>
          <p:nvPr/>
        </p:nvPicPr>
        <p:blipFill>
          <a:blip r:embed="rId4">
            <a:alphaModFix/>
          </a:blip>
          <a:stretch>
            <a:fillRect/>
          </a:stretch>
        </p:blipFill>
        <p:spPr>
          <a:xfrm>
            <a:off x="7819449" y="2298867"/>
            <a:ext cx="810325" cy="911257"/>
          </a:xfrm>
          <a:prstGeom prst="rect">
            <a:avLst/>
          </a:prstGeom>
          <a:noFill/>
          <a:ln>
            <a:noFill/>
          </a:ln>
        </p:spPr>
      </p:pic>
      <p:pic>
        <p:nvPicPr>
          <p:cNvPr id="310" name="Google Shape;310;p32"/>
          <p:cNvPicPr preferRelativeResize="0"/>
          <p:nvPr/>
        </p:nvPicPr>
        <p:blipFill>
          <a:blip r:embed="rId5">
            <a:alphaModFix/>
          </a:blip>
          <a:stretch>
            <a:fillRect/>
          </a:stretch>
        </p:blipFill>
        <p:spPr>
          <a:xfrm>
            <a:off x="5536196" y="2364128"/>
            <a:ext cx="810325" cy="865633"/>
          </a:xfrm>
          <a:prstGeom prst="rect">
            <a:avLst/>
          </a:prstGeom>
          <a:noFill/>
          <a:ln>
            <a:noFill/>
          </a:ln>
        </p:spPr>
      </p:pic>
      <p:pic>
        <p:nvPicPr>
          <p:cNvPr id="311" name="Google Shape;311;p32"/>
          <p:cNvPicPr preferRelativeResize="0"/>
          <p:nvPr/>
        </p:nvPicPr>
        <p:blipFill>
          <a:blip r:embed="rId6">
            <a:alphaModFix/>
          </a:blip>
          <a:stretch>
            <a:fillRect/>
          </a:stretch>
        </p:blipFill>
        <p:spPr>
          <a:xfrm>
            <a:off x="7788880" y="805727"/>
            <a:ext cx="810316" cy="973475"/>
          </a:xfrm>
          <a:prstGeom prst="rect">
            <a:avLst/>
          </a:prstGeom>
          <a:noFill/>
          <a:ln>
            <a:noFill/>
          </a:ln>
        </p:spPr>
      </p:pic>
      <p:pic>
        <p:nvPicPr>
          <p:cNvPr id="312" name="Google Shape;312;p32"/>
          <p:cNvPicPr preferRelativeResize="0"/>
          <p:nvPr/>
        </p:nvPicPr>
        <p:blipFill>
          <a:blip r:embed="rId7">
            <a:alphaModFix/>
          </a:blip>
          <a:stretch>
            <a:fillRect/>
          </a:stretch>
        </p:blipFill>
        <p:spPr>
          <a:xfrm>
            <a:off x="5440543" y="774695"/>
            <a:ext cx="935400" cy="10807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 name="Shape 316"/>
        <p:cNvGrpSpPr/>
        <p:nvPr/>
      </p:nvGrpSpPr>
      <p:grpSpPr>
        <a:xfrm>
          <a:off x="0" y="0"/>
          <a:ext cx="0" cy="0"/>
          <a:chOff x="0" y="0"/>
          <a:chExt cx="0" cy="0"/>
        </a:xfrm>
      </p:grpSpPr>
      <p:sp>
        <p:nvSpPr>
          <p:cNvPr id="317" name="Google Shape;317;p33"/>
          <p:cNvSpPr/>
          <p:nvPr/>
        </p:nvSpPr>
        <p:spPr>
          <a:xfrm>
            <a:off x="2309813" y="774549"/>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txBox="1"/>
          <p:nvPr>
            <p:ph type="title"/>
          </p:nvPr>
        </p:nvSpPr>
        <p:spPr>
          <a:xfrm>
            <a:off x="2251375" y="728050"/>
            <a:ext cx="1568700" cy="13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Much like you see in this application, I will create comic strips about Technotopia. Most will be animated gifs, shared on Instagram, and hosted on my eventual site.</a:t>
            </a:r>
            <a:endParaRPr sz="1100">
              <a:latin typeface="Neucha"/>
              <a:ea typeface="Neucha"/>
              <a:cs typeface="Neucha"/>
              <a:sym typeface="Neucha"/>
            </a:endParaRPr>
          </a:p>
        </p:txBody>
      </p:sp>
      <p:sp>
        <p:nvSpPr>
          <p:cNvPr id="319" name="Google Shape;319;p33"/>
          <p:cNvSpPr/>
          <p:nvPr/>
        </p:nvSpPr>
        <p:spPr>
          <a:xfrm>
            <a:off x="178325" y="770124"/>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txBox="1"/>
          <p:nvPr>
            <p:ph type="title"/>
          </p:nvPr>
        </p:nvSpPr>
        <p:spPr>
          <a:xfrm>
            <a:off x="301326" y="968174"/>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(52) Animated comics</a:t>
            </a:r>
            <a:endParaRPr sz="2300">
              <a:latin typeface="Neucha"/>
              <a:ea typeface="Neucha"/>
              <a:cs typeface="Neucha"/>
              <a:sym typeface="Neucha"/>
            </a:endParaRPr>
          </a:p>
        </p:txBody>
      </p:sp>
      <p:sp>
        <p:nvSpPr>
          <p:cNvPr id="321" name="Google Shape;321;p33"/>
          <p:cNvSpPr/>
          <p:nvPr/>
        </p:nvSpPr>
        <p:spPr>
          <a:xfrm>
            <a:off x="4564651" y="771349"/>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816350" y="763024"/>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178325" y="2192912"/>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txBox="1"/>
          <p:nvPr>
            <p:ph type="title"/>
          </p:nvPr>
        </p:nvSpPr>
        <p:spPr>
          <a:xfrm>
            <a:off x="301326" y="2390962"/>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(6) Longer essays</a:t>
            </a:r>
            <a:endParaRPr sz="2000">
              <a:latin typeface="Neucha"/>
              <a:ea typeface="Neucha"/>
              <a:cs typeface="Neucha"/>
              <a:sym typeface="Neucha"/>
            </a:endParaRPr>
          </a:p>
        </p:txBody>
      </p:sp>
      <p:sp>
        <p:nvSpPr>
          <p:cNvPr id="325" name="Google Shape;325;p33"/>
          <p:cNvSpPr/>
          <p:nvPr/>
        </p:nvSpPr>
        <p:spPr>
          <a:xfrm>
            <a:off x="169962" y="364455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txBox="1"/>
          <p:nvPr>
            <p:ph type="title"/>
          </p:nvPr>
        </p:nvSpPr>
        <p:spPr>
          <a:xfrm>
            <a:off x="292963" y="384260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(1) </a:t>
            </a:r>
            <a:r>
              <a:rPr lang="en" sz="2000">
                <a:latin typeface="Neucha"/>
                <a:ea typeface="Neucha"/>
                <a:cs typeface="Neucha"/>
                <a:sym typeface="Neucha"/>
              </a:rPr>
              <a:t>Website/ brand</a:t>
            </a:r>
            <a:endParaRPr sz="2000">
              <a:latin typeface="Neucha"/>
              <a:ea typeface="Neucha"/>
              <a:cs typeface="Neucha"/>
              <a:sym typeface="Neucha"/>
            </a:endParaRPr>
          </a:p>
        </p:txBody>
      </p:sp>
      <p:sp>
        <p:nvSpPr>
          <p:cNvPr id="327" name="Google Shape;327;p33"/>
          <p:cNvSpPr txBox="1"/>
          <p:nvPr>
            <p:ph type="title"/>
          </p:nvPr>
        </p:nvSpPr>
        <p:spPr>
          <a:xfrm>
            <a:off x="4769813" y="960875"/>
            <a:ext cx="1830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What will distinguish my comic series will be the subject matter, and the fact that it will be animated.</a:t>
            </a:r>
            <a:endParaRPr sz="1200">
              <a:latin typeface="Neucha"/>
              <a:ea typeface="Neucha"/>
              <a:cs typeface="Neucha"/>
              <a:sym typeface="Neucha"/>
            </a:endParaRPr>
          </a:p>
        </p:txBody>
      </p:sp>
      <p:pic>
        <p:nvPicPr>
          <p:cNvPr id="328" name="Google Shape;328;p33"/>
          <p:cNvPicPr preferRelativeResize="0"/>
          <p:nvPr/>
        </p:nvPicPr>
        <p:blipFill rotWithShape="1">
          <a:blip r:embed="rId3">
            <a:alphaModFix/>
          </a:blip>
          <a:srcRect b="6896" l="2346" r="69244" t="43203"/>
          <a:stretch/>
        </p:blipFill>
        <p:spPr>
          <a:xfrm>
            <a:off x="6910312" y="1027536"/>
            <a:ext cx="856836" cy="1076101"/>
          </a:xfrm>
          <a:prstGeom prst="rect">
            <a:avLst/>
          </a:prstGeom>
          <a:noFill/>
          <a:ln>
            <a:noFill/>
          </a:ln>
        </p:spPr>
      </p:pic>
      <p:sp>
        <p:nvSpPr>
          <p:cNvPr id="329" name="Google Shape;329;p33"/>
          <p:cNvSpPr txBox="1"/>
          <p:nvPr>
            <p:ph type="title"/>
          </p:nvPr>
        </p:nvSpPr>
        <p:spPr>
          <a:xfrm>
            <a:off x="7719849" y="845649"/>
            <a:ext cx="11310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That narrator is kind of a jerk. </a:t>
            </a:r>
            <a:endParaRPr sz="1100">
              <a:latin typeface="Neucha"/>
              <a:ea typeface="Neucha"/>
              <a:cs typeface="Neucha"/>
              <a:sym typeface="Neucha"/>
            </a:endParaRPr>
          </a:p>
        </p:txBody>
      </p:sp>
      <p:sp>
        <p:nvSpPr>
          <p:cNvPr id="330" name="Google Shape;330;p33"/>
          <p:cNvSpPr/>
          <p:nvPr/>
        </p:nvSpPr>
        <p:spPr>
          <a:xfrm>
            <a:off x="2312952" y="2204598"/>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txBox="1"/>
          <p:nvPr>
            <p:ph type="title"/>
          </p:nvPr>
        </p:nvSpPr>
        <p:spPr>
          <a:xfrm>
            <a:off x="2254501" y="2158099"/>
            <a:ext cx="1384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Some topics are impossible to cover fully in a comic strip. I will make longer issues that include more text, and potentially some code.</a:t>
            </a:r>
            <a:endParaRPr sz="1100">
              <a:latin typeface="Neucha"/>
              <a:ea typeface="Neucha"/>
              <a:cs typeface="Neucha"/>
              <a:sym typeface="Neucha"/>
            </a:endParaRPr>
          </a:p>
        </p:txBody>
      </p:sp>
      <p:sp>
        <p:nvSpPr>
          <p:cNvPr id="332" name="Google Shape;332;p33"/>
          <p:cNvSpPr/>
          <p:nvPr/>
        </p:nvSpPr>
        <p:spPr>
          <a:xfrm>
            <a:off x="4567789" y="2201398"/>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6819489" y="2193073"/>
            <a:ext cx="21504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txBox="1"/>
          <p:nvPr>
            <p:ph type="title"/>
          </p:nvPr>
        </p:nvSpPr>
        <p:spPr>
          <a:xfrm>
            <a:off x="6968075" y="2279763"/>
            <a:ext cx="20133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will share process shots, and excerpt slideshows on Instagram to promote the essays, but they will live on my own site, as will all of the animated comics. </a:t>
            </a:r>
            <a:endParaRPr sz="1100">
              <a:latin typeface="Neucha"/>
              <a:ea typeface="Neucha"/>
              <a:cs typeface="Neucha"/>
              <a:sym typeface="Neucha"/>
            </a:endParaRPr>
          </a:p>
        </p:txBody>
      </p:sp>
      <p:sp>
        <p:nvSpPr>
          <p:cNvPr id="335" name="Google Shape;335;p33"/>
          <p:cNvSpPr/>
          <p:nvPr/>
        </p:nvSpPr>
        <p:spPr>
          <a:xfrm>
            <a:off x="2324427" y="364682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txBox="1"/>
          <p:nvPr>
            <p:ph type="title"/>
          </p:nvPr>
        </p:nvSpPr>
        <p:spPr>
          <a:xfrm>
            <a:off x="2265976" y="3600324"/>
            <a:ext cx="14688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While the actual content is important, so is where it is housed. I will create a website that will host all the gifs and essays I create.</a:t>
            </a:r>
            <a:endParaRPr i="1" sz="1100">
              <a:latin typeface="Neucha"/>
              <a:ea typeface="Neucha"/>
              <a:cs typeface="Neucha"/>
              <a:sym typeface="Neucha"/>
            </a:endParaRPr>
          </a:p>
        </p:txBody>
      </p:sp>
      <p:sp>
        <p:nvSpPr>
          <p:cNvPr id="337" name="Google Shape;337;p33"/>
          <p:cNvSpPr/>
          <p:nvPr/>
        </p:nvSpPr>
        <p:spPr>
          <a:xfrm>
            <a:off x="4579264" y="3643624"/>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6830963" y="3635299"/>
            <a:ext cx="2150400" cy="1293300"/>
          </a:xfrm>
          <a:prstGeom prst="rect">
            <a:avLst/>
          </a:prstGeom>
          <a:solidFill>
            <a:srgbClr val="FFEF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3"/>
          <p:cNvPicPr preferRelativeResize="0"/>
          <p:nvPr/>
        </p:nvPicPr>
        <p:blipFill rotWithShape="1">
          <a:blip r:embed="rId4">
            <a:alphaModFix/>
          </a:blip>
          <a:srcRect b="35678" l="0" r="21148" t="17001"/>
          <a:stretch/>
        </p:blipFill>
        <p:spPr>
          <a:xfrm>
            <a:off x="3820131" y="2404399"/>
            <a:ext cx="628619" cy="1076101"/>
          </a:xfrm>
          <a:prstGeom prst="rect">
            <a:avLst/>
          </a:prstGeom>
          <a:noFill/>
          <a:ln>
            <a:noFill/>
          </a:ln>
        </p:spPr>
      </p:pic>
      <p:sp>
        <p:nvSpPr>
          <p:cNvPr id="340" name="Google Shape;340;p33"/>
          <p:cNvSpPr txBox="1"/>
          <p:nvPr>
            <p:ph type="title"/>
          </p:nvPr>
        </p:nvSpPr>
        <p:spPr>
          <a:xfrm>
            <a:off x="4578400" y="2185838"/>
            <a:ext cx="13017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The inclusion of code will allow my projects to dream bigger. Who knows what I will end up making? </a:t>
            </a:r>
            <a:endParaRPr sz="1100">
              <a:latin typeface="Neucha"/>
              <a:ea typeface="Neucha"/>
              <a:cs typeface="Neucha"/>
              <a:sym typeface="Neucha"/>
            </a:endParaRPr>
          </a:p>
        </p:txBody>
      </p:sp>
      <p:pic>
        <p:nvPicPr>
          <p:cNvPr id="341" name="Google Shape;341;p33"/>
          <p:cNvPicPr preferRelativeResize="0"/>
          <p:nvPr/>
        </p:nvPicPr>
        <p:blipFill rotWithShape="1">
          <a:blip r:embed="rId5">
            <a:alphaModFix/>
          </a:blip>
          <a:srcRect b="33620" l="0" r="26637" t="0"/>
          <a:stretch/>
        </p:blipFill>
        <p:spPr>
          <a:xfrm>
            <a:off x="3612376" y="4044999"/>
            <a:ext cx="856850" cy="888575"/>
          </a:xfrm>
          <a:prstGeom prst="rect">
            <a:avLst/>
          </a:prstGeom>
          <a:noFill/>
          <a:ln>
            <a:noFill/>
          </a:ln>
        </p:spPr>
      </p:pic>
      <p:sp>
        <p:nvSpPr>
          <p:cNvPr id="342" name="Google Shape;342;p33"/>
          <p:cNvSpPr txBox="1"/>
          <p:nvPr>
            <p:ph type="title"/>
          </p:nvPr>
        </p:nvSpPr>
        <p:spPr>
          <a:xfrm>
            <a:off x="93751" y="129549"/>
            <a:ext cx="52170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What are your deliverables?</a:t>
            </a:r>
            <a:endParaRPr i="1" sz="3000">
              <a:latin typeface="Neucha"/>
              <a:ea typeface="Neucha"/>
              <a:cs typeface="Neucha"/>
              <a:sym typeface="Neucha"/>
            </a:endParaRPr>
          </a:p>
        </p:txBody>
      </p:sp>
      <p:sp>
        <p:nvSpPr>
          <p:cNvPr id="343" name="Google Shape;343;p33"/>
          <p:cNvSpPr txBox="1"/>
          <p:nvPr>
            <p:ph type="title"/>
          </p:nvPr>
        </p:nvSpPr>
        <p:spPr>
          <a:xfrm>
            <a:off x="4539801" y="3570613"/>
            <a:ext cx="15687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This residency is only a stepping stone, and it’s important for me to have a strong brand at the end. I will spend to figure out how to leverage the eyes I’ll have on me.</a:t>
            </a:r>
            <a:endParaRPr i="1" sz="1100">
              <a:latin typeface="Neucha"/>
              <a:ea typeface="Neucha"/>
              <a:cs typeface="Neucha"/>
              <a:sym typeface="Neucha"/>
            </a:endParaRPr>
          </a:p>
        </p:txBody>
      </p:sp>
      <p:sp>
        <p:nvSpPr>
          <p:cNvPr id="344" name="Google Shape;344;p33"/>
          <p:cNvSpPr txBox="1"/>
          <p:nvPr>
            <p:ph type="title"/>
          </p:nvPr>
        </p:nvSpPr>
        <p:spPr>
          <a:xfrm>
            <a:off x="6823718" y="3687900"/>
            <a:ext cx="1684500" cy="3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 actually already started:</a:t>
            </a:r>
            <a:endParaRPr sz="1100">
              <a:latin typeface="Neucha"/>
              <a:ea typeface="Neucha"/>
              <a:cs typeface="Neucha"/>
              <a:sym typeface="Neucha"/>
            </a:endParaRPr>
          </a:p>
        </p:txBody>
      </p:sp>
      <p:sp>
        <p:nvSpPr>
          <p:cNvPr id="345" name="Google Shape;345;p33"/>
          <p:cNvSpPr txBox="1"/>
          <p:nvPr>
            <p:ph type="title"/>
          </p:nvPr>
        </p:nvSpPr>
        <p:spPr>
          <a:xfrm>
            <a:off x="7105993" y="4263925"/>
            <a:ext cx="1684500" cy="3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Neucha"/>
                <a:ea typeface="Neucha"/>
                <a:cs typeface="Neucha"/>
                <a:sym typeface="Neucha"/>
              </a:rPr>
              <a:t>sketch-notes.co</a:t>
            </a:r>
            <a:endParaRPr sz="1900">
              <a:latin typeface="Neucha"/>
              <a:ea typeface="Neucha"/>
              <a:cs typeface="Neucha"/>
              <a:sym typeface="Neucha"/>
            </a:endParaRPr>
          </a:p>
        </p:txBody>
      </p:sp>
      <p:pic>
        <p:nvPicPr>
          <p:cNvPr id="346" name="Google Shape;346;p33"/>
          <p:cNvPicPr preferRelativeResize="0"/>
          <p:nvPr/>
        </p:nvPicPr>
        <p:blipFill rotWithShape="1">
          <a:blip r:embed="rId6">
            <a:alphaModFix/>
          </a:blip>
          <a:srcRect b="21764" l="0" r="0" t="0"/>
          <a:stretch/>
        </p:blipFill>
        <p:spPr>
          <a:xfrm>
            <a:off x="5751075" y="2201299"/>
            <a:ext cx="1131000" cy="128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sp>
        <p:nvSpPr>
          <p:cNvPr id="351" name="Google Shape;351;p34"/>
          <p:cNvSpPr/>
          <p:nvPr/>
        </p:nvSpPr>
        <p:spPr>
          <a:xfrm>
            <a:off x="176213" y="2540875"/>
            <a:ext cx="8775900" cy="23151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34"/>
          <p:cNvPicPr preferRelativeResize="0"/>
          <p:nvPr/>
        </p:nvPicPr>
        <p:blipFill rotWithShape="1">
          <a:blip r:embed="rId3">
            <a:alphaModFix/>
          </a:blip>
          <a:srcRect b="19601" l="10482" r="0" t="0"/>
          <a:stretch/>
        </p:blipFill>
        <p:spPr>
          <a:xfrm>
            <a:off x="270513" y="3588450"/>
            <a:ext cx="8681600" cy="1267525"/>
          </a:xfrm>
          <a:prstGeom prst="rect">
            <a:avLst/>
          </a:prstGeom>
          <a:noFill/>
          <a:ln>
            <a:noFill/>
          </a:ln>
        </p:spPr>
      </p:pic>
      <p:sp>
        <p:nvSpPr>
          <p:cNvPr id="353" name="Google Shape;353;p34"/>
          <p:cNvSpPr/>
          <p:nvPr/>
        </p:nvSpPr>
        <p:spPr>
          <a:xfrm>
            <a:off x="2331200" y="10313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199712" y="1026900"/>
            <a:ext cx="20133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txBox="1"/>
          <p:nvPr>
            <p:ph type="title"/>
          </p:nvPr>
        </p:nvSpPr>
        <p:spPr>
          <a:xfrm>
            <a:off x="155876" y="215675"/>
            <a:ext cx="25041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eucha"/>
                <a:ea typeface="Neucha"/>
                <a:cs typeface="Neucha"/>
                <a:sym typeface="Neucha"/>
              </a:rPr>
              <a:t>My Process</a:t>
            </a:r>
            <a:endParaRPr i="1" sz="3000">
              <a:latin typeface="Neucha"/>
              <a:ea typeface="Neucha"/>
              <a:cs typeface="Neucha"/>
              <a:sym typeface="Neucha"/>
            </a:endParaRPr>
          </a:p>
        </p:txBody>
      </p:sp>
      <p:sp>
        <p:nvSpPr>
          <p:cNvPr id="356" name="Google Shape;356;p34"/>
          <p:cNvSpPr/>
          <p:nvPr/>
        </p:nvSpPr>
        <p:spPr>
          <a:xfrm>
            <a:off x="4586037" y="1028125"/>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6837737" y="1019800"/>
            <a:ext cx="21504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txBox="1"/>
          <p:nvPr>
            <p:ph type="title"/>
          </p:nvPr>
        </p:nvSpPr>
        <p:spPr>
          <a:xfrm>
            <a:off x="6826263" y="982200"/>
            <a:ext cx="1438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Finally, for the special few stories, I take the narrative to the web and code simple interactions, like button clicks, to bring the story even more to life.</a:t>
            </a:r>
            <a:endParaRPr sz="1200">
              <a:latin typeface="Neucha"/>
              <a:ea typeface="Neucha"/>
              <a:cs typeface="Neucha"/>
              <a:sym typeface="Neucha"/>
            </a:endParaRPr>
          </a:p>
        </p:txBody>
      </p:sp>
      <p:sp>
        <p:nvSpPr>
          <p:cNvPr id="359" name="Google Shape;359;p34"/>
          <p:cNvSpPr txBox="1"/>
          <p:nvPr>
            <p:ph type="title"/>
          </p:nvPr>
        </p:nvSpPr>
        <p:spPr>
          <a:xfrm>
            <a:off x="4556788" y="1019800"/>
            <a:ext cx="2150400" cy="10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Neucha"/>
                <a:ea typeface="Neucha"/>
                <a:cs typeface="Neucha"/>
                <a:sym typeface="Neucha"/>
              </a:rPr>
              <a:t>With this basic outline, I get to work on the comic panels. I draw and color them in, then animate a few panels here and there to really add life to the story. </a:t>
            </a:r>
            <a:endParaRPr i="1" sz="1100">
              <a:latin typeface="Neucha"/>
              <a:ea typeface="Neucha"/>
              <a:cs typeface="Neucha"/>
              <a:sym typeface="Neucha"/>
            </a:endParaRPr>
          </a:p>
        </p:txBody>
      </p:sp>
      <p:sp>
        <p:nvSpPr>
          <p:cNvPr id="360" name="Google Shape;360;p34"/>
          <p:cNvSpPr txBox="1"/>
          <p:nvPr>
            <p:ph type="title"/>
          </p:nvPr>
        </p:nvSpPr>
        <p:spPr>
          <a:xfrm>
            <a:off x="2298838" y="967574"/>
            <a:ext cx="16959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Like most everything I make, I start with a topic or idea. I learn as much as I can about it, and start to pick out the most important points or two to flesh out a story. </a:t>
            </a:r>
            <a:endParaRPr sz="1200">
              <a:latin typeface="Neucha"/>
              <a:ea typeface="Neucha"/>
              <a:cs typeface="Neucha"/>
              <a:sym typeface="Neucha"/>
            </a:endParaRPr>
          </a:p>
        </p:txBody>
      </p:sp>
      <p:sp>
        <p:nvSpPr>
          <p:cNvPr id="361" name="Google Shape;361;p34"/>
          <p:cNvSpPr txBox="1"/>
          <p:nvPr>
            <p:ph type="title"/>
          </p:nvPr>
        </p:nvSpPr>
        <p:spPr>
          <a:xfrm>
            <a:off x="155863" y="976450"/>
            <a:ext cx="1767300" cy="12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So, at last, the hero’s art is revealed. Comic panels that aim to engage the reader. Not a terrible idea, but how do they get maid?</a:t>
            </a:r>
            <a:endParaRPr sz="1400">
              <a:latin typeface="Neucha"/>
              <a:ea typeface="Neucha"/>
              <a:cs typeface="Neucha"/>
              <a:sym typeface="Neuch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35"/>
          <p:cNvSpPr/>
          <p:nvPr/>
        </p:nvSpPr>
        <p:spPr>
          <a:xfrm>
            <a:off x="197650" y="2220799"/>
            <a:ext cx="8775900" cy="27414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1464126" y="2084575"/>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3397360" y="2102800"/>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5330594" y="2102800"/>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7263828" y="2102813"/>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5"/>
          <p:cNvCxnSpPr/>
          <p:nvPr/>
        </p:nvCxnSpPr>
        <p:spPr>
          <a:xfrm>
            <a:off x="3328044" y="2106229"/>
            <a:ext cx="6000" cy="28560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5"/>
          <p:cNvCxnSpPr/>
          <p:nvPr/>
        </p:nvCxnSpPr>
        <p:spPr>
          <a:xfrm>
            <a:off x="5261261" y="2106229"/>
            <a:ext cx="6000" cy="28560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5"/>
          <p:cNvCxnSpPr/>
          <p:nvPr/>
        </p:nvCxnSpPr>
        <p:spPr>
          <a:xfrm>
            <a:off x="7194500" y="2106229"/>
            <a:ext cx="6000" cy="28560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5"/>
          <p:cNvCxnSpPr/>
          <p:nvPr/>
        </p:nvCxnSpPr>
        <p:spPr>
          <a:xfrm>
            <a:off x="1394800" y="2086475"/>
            <a:ext cx="6000" cy="28560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5"/>
          <p:cNvCxnSpPr/>
          <p:nvPr/>
        </p:nvCxnSpPr>
        <p:spPr>
          <a:xfrm rot="10800000">
            <a:off x="197350" y="2845025"/>
            <a:ext cx="8776500" cy="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5"/>
          <p:cNvCxnSpPr/>
          <p:nvPr/>
        </p:nvCxnSpPr>
        <p:spPr>
          <a:xfrm rot="10800000">
            <a:off x="183750" y="3648125"/>
            <a:ext cx="8776500" cy="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5"/>
          <p:cNvCxnSpPr/>
          <p:nvPr/>
        </p:nvCxnSpPr>
        <p:spPr>
          <a:xfrm rot="10800000">
            <a:off x="197350" y="4344825"/>
            <a:ext cx="8776500" cy="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5"/>
          <p:cNvSpPr txBox="1"/>
          <p:nvPr>
            <p:ph type="title"/>
          </p:nvPr>
        </p:nvSpPr>
        <p:spPr>
          <a:xfrm>
            <a:off x="159825" y="279636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Weekly comics</a:t>
            </a:r>
            <a:endParaRPr sz="1200">
              <a:latin typeface="Neucha"/>
              <a:ea typeface="Neucha"/>
              <a:cs typeface="Neucha"/>
              <a:sym typeface="Neucha"/>
            </a:endParaRPr>
          </a:p>
        </p:txBody>
      </p:sp>
      <p:sp>
        <p:nvSpPr>
          <p:cNvPr id="379" name="Google Shape;379;p35"/>
          <p:cNvSpPr txBox="1"/>
          <p:nvPr>
            <p:ph type="title"/>
          </p:nvPr>
        </p:nvSpPr>
        <p:spPr>
          <a:xfrm>
            <a:off x="159825" y="434481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Website</a:t>
            </a:r>
            <a:endParaRPr sz="1200">
              <a:latin typeface="Neucha"/>
              <a:ea typeface="Neucha"/>
              <a:cs typeface="Neucha"/>
              <a:sym typeface="Neucha"/>
            </a:endParaRPr>
          </a:p>
        </p:txBody>
      </p:sp>
      <p:sp>
        <p:nvSpPr>
          <p:cNvPr id="380" name="Google Shape;380;p35"/>
          <p:cNvSpPr txBox="1"/>
          <p:nvPr>
            <p:ph type="title"/>
          </p:nvPr>
        </p:nvSpPr>
        <p:spPr>
          <a:xfrm>
            <a:off x="159825" y="359849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Features</a:t>
            </a:r>
            <a:endParaRPr sz="1200">
              <a:latin typeface="Neucha"/>
              <a:ea typeface="Neucha"/>
              <a:cs typeface="Neucha"/>
              <a:sym typeface="Neucha"/>
            </a:endParaRPr>
          </a:p>
        </p:txBody>
      </p:sp>
      <p:sp>
        <p:nvSpPr>
          <p:cNvPr id="381" name="Google Shape;381;p35"/>
          <p:cNvSpPr txBox="1"/>
          <p:nvPr>
            <p:ph type="title"/>
          </p:nvPr>
        </p:nvSpPr>
        <p:spPr>
          <a:xfrm>
            <a:off x="1923875" y="2055804"/>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May - July</a:t>
            </a:r>
            <a:endParaRPr sz="1200">
              <a:latin typeface="Neucha"/>
              <a:ea typeface="Neucha"/>
              <a:cs typeface="Neucha"/>
              <a:sym typeface="Neucha"/>
            </a:endParaRPr>
          </a:p>
        </p:txBody>
      </p:sp>
      <p:sp>
        <p:nvSpPr>
          <p:cNvPr id="382" name="Google Shape;382;p35"/>
          <p:cNvSpPr txBox="1"/>
          <p:nvPr>
            <p:ph type="title"/>
          </p:nvPr>
        </p:nvSpPr>
        <p:spPr>
          <a:xfrm>
            <a:off x="3822450" y="208301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Aug - Oct</a:t>
            </a:r>
            <a:endParaRPr sz="1200">
              <a:latin typeface="Neucha"/>
              <a:ea typeface="Neucha"/>
              <a:cs typeface="Neucha"/>
              <a:sym typeface="Neucha"/>
            </a:endParaRPr>
          </a:p>
        </p:txBody>
      </p:sp>
      <p:sp>
        <p:nvSpPr>
          <p:cNvPr id="383" name="Google Shape;383;p35"/>
          <p:cNvSpPr txBox="1"/>
          <p:nvPr>
            <p:ph type="title"/>
          </p:nvPr>
        </p:nvSpPr>
        <p:spPr>
          <a:xfrm>
            <a:off x="5790338" y="208301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Nov - Jan</a:t>
            </a:r>
            <a:endParaRPr sz="1200">
              <a:latin typeface="Neucha"/>
              <a:ea typeface="Neucha"/>
              <a:cs typeface="Neucha"/>
              <a:sym typeface="Neucha"/>
            </a:endParaRPr>
          </a:p>
        </p:txBody>
      </p:sp>
      <p:sp>
        <p:nvSpPr>
          <p:cNvPr id="384" name="Google Shape;384;p35"/>
          <p:cNvSpPr txBox="1"/>
          <p:nvPr>
            <p:ph type="title"/>
          </p:nvPr>
        </p:nvSpPr>
        <p:spPr>
          <a:xfrm>
            <a:off x="7688938" y="208301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Feb - May</a:t>
            </a:r>
            <a:endParaRPr sz="1200">
              <a:latin typeface="Neucha"/>
              <a:ea typeface="Neucha"/>
              <a:cs typeface="Neucha"/>
              <a:sym typeface="Neucha"/>
            </a:endParaRPr>
          </a:p>
        </p:txBody>
      </p:sp>
      <p:cxnSp>
        <p:nvCxnSpPr>
          <p:cNvPr id="385" name="Google Shape;385;p35"/>
          <p:cNvCxnSpPr/>
          <p:nvPr/>
        </p:nvCxnSpPr>
        <p:spPr>
          <a:xfrm rot="10800000">
            <a:off x="197350" y="3147375"/>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386" name="Google Shape;386;p35"/>
          <p:cNvCxnSpPr/>
          <p:nvPr/>
        </p:nvCxnSpPr>
        <p:spPr>
          <a:xfrm rot="10800000">
            <a:off x="197350" y="3403189"/>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387" name="Google Shape;387;p35"/>
          <p:cNvCxnSpPr/>
          <p:nvPr/>
        </p:nvCxnSpPr>
        <p:spPr>
          <a:xfrm rot="10800000">
            <a:off x="197350" y="3922982"/>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388" name="Google Shape;388;p35"/>
          <p:cNvCxnSpPr/>
          <p:nvPr/>
        </p:nvCxnSpPr>
        <p:spPr>
          <a:xfrm rot="10800000">
            <a:off x="197350" y="4178796"/>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389" name="Google Shape;389;p35"/>
          <p:cNvCxnSpPr/>
          <p:nvPr/>
        </p:nvCxnSpPr>
        <p:spPr>
          <a:xfrm rot="10800000">
            <a:off x="197350" y="4712196"/>
            <a:ext cx="8776500" cy="0"/>
          </a:xfrm>
          <a:prstGeom prst="straightConnector1">
            <a:avLst/>
          </a:prstGeom>
          <a:noFill/>
          <a:ln cap="flat" cmpd="sng" w="9525">
            <a:solidFill>
              <a:srgbClr val="B7B7B7"/>
            </a:solidFill>
            <a:prstDash val="lgDash"/>
            <a:round/>
            <a:headEnd len="med" w="med" type="none"/>
            <a:tailEnd len="med" w="med" type="none"/>
          </a:ln>
        </p:spPr>
      </p:cxnSp>
      <p:sp>
        <p:nvSpPr>
          <p:cNvPr id="390" name="Google Shape;390;p35"/>
          <p:cNvSpPr/>
          <p:nvPr/>
        </p:nvSpPr>
        <p:spPr>
          <a:xfrm>
            <a:off x="1464125" y="3392675"/>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txBox="1"/>
          <p:nvPr>
            <p:ph type="title"/>
          </p:nvPr>
        </p:nvSpPr>
        <p:spPr>
          <a:xfrm>
            <a:off x="181600" y="3107450"/>
            <a:ext cx="12825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Publish and promote</a:t>
            </a:r>
            <a:endParaRPr sz="1200">
              <a:latin typeface="Neucha"/>
              <a:ea typeface="Neucha"/>
              <a:cs typeface="Neucha"/>
              <a:sym typeface="Neucha"/>
            </a:endParaRPr>
          </a:p>
        </p:txBody>
      </p:sp>
      <p:sp>
        <p:nvSpPr>
          <p:cNvPr id="392" name="Google Shape;392;p35"/>
          <p:cNvSpPr txBox="1"/>
          <p:nvPr>
            <p:ph type="title"/>
          </p:nvPr>
        </p:nvSpPr>
        <p:spPr>
          <a:xfrm>
            <a:off x="195207" y="3363270"/>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Ideation</a:t>
            </a:r>
            <a:endParaRPr sz="1200">
              <a:latin typeface="Neucha"/>
              <a:ea typeface="Neucha"/>
              <a:cs typeface="Neucha"/>
              <a:sym typeface="Neucha"/>
            </a:endParaRPr>
          </a:p>
        </p:txBody>
      </p:sp>
      <p:sp>
        <p:nvSpPr>
          <p:cNvPr id="393" name="Google Shape;393;p35"/>
          <p:cNvSpPr/>
          <p:nvPr/>
        </p:nvSpPr>
        <p:spPr>
          <a:xfrm>
            <a:off x="1685375" y="2879688"/>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2000075" y="3172375"/>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24809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27022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30169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35477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37690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40837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46145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48358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51505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56051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58264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61411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66719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68932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72079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7738784" y="34137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7960034" y="2900777"/>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8274734" y="3193464"/>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2000079" y="4425613"/>
            <a:ext cx="60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4162947" y="4425625"/>
            <a:ext cx="10983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8137074" y="4425625"/>
            <a:ext cx="8232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3059224" y="4942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txBox="1"/>
          <p:nvPr>
            <p:ph type="title"/>
          </p:nvPr>
        </p:nvSpPr>
        <p:spPr>
          <a:xfrm>
            <a:off x="3140200" y="576600"/>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418" name="Google Shape;418;p35"/>
          <p:cNvSpPr/>
          <p:nvPr/>
        </p:nvSpPr>
        <p:spPr>
          <a:xfrm>
            <a:off x="5879413" y="4896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txBox="1"/>
          <p:nvPr>
            <p:ph type="title"/>
          </p:nvPr>
        </p:nvSpPr>
        <p:spPr>
          <a:xfrm>
            <a:off x="6049275" y="642801"/>
            <a:ext cx="1064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420" name="Google Shape;420;p35"/>
          <p:cNvPicPr preferRelativeResize="0"/>
          <p:nvPr/>
        </p:nvPicPr>
        <p:blipFill rotWithShape="1">
          <a:blip r:embed="rId3">
            <a:alphaModFix/>
          </a:blip>
          <a:srcRect b="6896" l="2346" r="69244" t="43203"/>
          <a:stretch/>
        </p:blipFill>
        <p:spPr>
          <a:xfrm>
            <a:off x="7564971" y="471030"/>
            <a:ext cx="1064280" cy="1336621"/>
          </a:xfrm>
          <a:prstGeom prst="rect">
            <a:avLst/>
          </a:prstGeom>
          <a:noFill/>
          <a:ln>
            <a:noFill/>
          </a:ln>
        </p:spPr>
      </p:pic>
      <p:sp>
        <p:nvSpPr>
          <p:cNvPr id="421" name="Google Shape;421;p35"/>
          <p:cNvSpPr/>
          <p:nvPr/>
        </p:nvSpPr>
        <p:spPr>
          <a:xfrm>
            <a:off x="158049" y="494226"/>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txBox="1"/>
          <p:nvPr>
            <p:ph type="title"/>
          </p:nvPr>
        </p:nvSpPr>
        <p:spPr>
          <a:xfrm>
            <a:off x="524075" y="692275"/>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Timeline (deliverable)</a:t>
            </a:r>
            <a:endParaRPr sz="2700">
              <a:latin typeface="Neucha"/>
              <a:ea typeface="Neucha"/>
              <a:cs typeface="Neucha"/>
              <a:sym typeface="Neuch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6" name="Shape 426"/>
        <p:cNvGrpSpPr/>
        <p:nvPr/>
      </p:nvGrpSpPr>
      <p:grpSpPr>
        <a:xfrm>
          <a:off x="0" y="0"/>
          <a:ext cx="0" cy="0"/>
          <a:chOff x="0" y="0"/>
          <a:chExt cx="0" cy="0"/>
        </a:xfrm>
      </p:grpSpPr>
      <p:sp>
        <p:nvSpPr>
          <p:cNvPr id="427" name="Google Shape;427;p36"/>
          <p:cNvSpPr/>
          <p:nvPr/>
        </p:nvSpPr>
        <p:spPr>
          <a:xfrm>
            <a:off x="3059224" y="4942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txBox="1"/>
          <p:nvPr>
            <p:ph type="title"/>
          </p:nvPr>
        </p:nvSpPr>
        <p:spPr>
          <a:xfrm>
            <a:off x="3140200" y="576600"/>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429" name="Google Shape;429;p36"/>
          <p:cNvSpPr/>
          <p:nvPr/>
        </p:nvSpPr>
        <p:spPr>
          <a:xfrm>
            <a:off x="5879413" y="4896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txBox="1"/>
          <p:nvPr>
            <p:ph type="title"/>
          </p:nvPr>
        </p:nvSpPr>
        <p:spPr>
          <a:xfrm>
            <a:off x="6049275" y="642801"/>
            <a:ext cx="1064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431" name="Google Shape;431;p36"/>
          <p:cNvPicPr preferRelativeResize="0"/>
          <p:nvPr/>
        </p:nvPicPr>
        <p:blipFill rotWithShape="1">
          <a:blip r:embed="rId3">
            <a:alphaModFix/>
          </a:blip>
          <a:srcRect b="6896" l="2346" r="69244" t="43203"/>
          <a:stretch/>
        </p:blipFill>
        <p:spPr>
          <a:xfrm>
            <a:off x="7564971" y="471030"/>
            <a:ext cx="1064280" cy="1336621"/>
          </a:xfrm>
          <a:prstGeom prst="rect">
            <a:avLst/>
          </a:prstGeom>
          <a:noFill/>
          <a:ln>
            <a:noFill/>
          </a:ln>
        </p:spPr>
      </p:pic>
      <p:sp>
        <p:nvSpPr>
          <p:cNvPr id="432" name="Google Shape;432;p36"/>
          <p:cNvSpPr/>
          <p:nvPr/>
        </p:nvSpPr>
        <p:spPr>
          <a:xfrm>
            <a:off x="158049" y="494226"/>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txBox="1"/>
          <p:nvPr>
            <p:ph type="title"/>
          </p:nvPr>
        </p:nvSpPr>
        <p:spPr>
          <a:xfrm>
            <a:off x="524075" y="692275"/>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Timeline (deliverable)</a:t>
            </a:r>
            <a:endParaRPr sz="2700">
              <a:latin typeface="Neucha"/>
              <a:ea typeface="Neucha"/>
              <a:cs typeface="Neucha"/>
              <a:sym typeface="Neucha"/>
            </a:endParaRPr>
          </a:p>
        </p:txBody>
      </p:sp>
      <p:sp>
        <p:nvSpPr>
          <p:cNvPr id="434" name="Google Shape;434;p36"/>
          <p:cNvSpPr/>
          <p:nvPr/>
        </p:nvSpPr>
        <p:spPr>
          <a:xfrm>
            <a:off x="219975" y="2201725"/>
            <a:ext cx="8349000" cy="23151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36"/>
          <p:cNvPicPr preferRelativeResize="0"/>
          <p:nvPr/>
        </p:nvPicPr>
        <p:blipFill rotWithShape="1">
          <a:blip r:embed="rId4">
            <a:alphaModFix/>
          </a:blip>
          <a:srcRect b="19601" l="10482" r="0" t="0"/>
          <a:stretch/>
        </p:blipFill>
        <p:spPr>
          <a:xfrm>
            <a:off x="314274" y="3249300"/>
            <a:ext cx="8254799" cy="1267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37"/>
          <p:cNvSpPr/>
          <p:nvPr/>
        </p:nvSpPr>
        <p:spPr>
          <a:xfrm>
            <a:off x="241525" y="241800"/>
            <a:ext cx="8367300" cy="2979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txBox="1"/>
          <p:nvPr>
            <p:ph type="title"/>
          </p:nvPr>
        </p:nvSpPr>
        <p:spPr>
          <a:xfrm>
            <a:off x="384025" y="400300"/>
            <a:ext cx="21717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Sharing with the community</a:t>
            </a:r>
            <a:endParaRPr sz="2700">
              <a:latin typeface="Neucha"/>
              <a:ea typeface="Neucha"/>
              <a:cs typeface="Neucha"/>
              <a:sym typeface="Neucha"/>
            </a:endParaRPr>
          </a:p>
        </p:txBody>
      </p:sp>
      <p:pic>
        <p:nvPicPr>
          <p:cNvPr id="442" name="Google Shape;442;p37"/>
          <p:cNvPicPr preferRelativeResize="0"/>
          <p:nvPr/>
        </p:nvPicPr>
        <p:blipFill>
          <a:blip r:embed="rId3">
            <a:alphaModFix/>
          </a:blip>
          <a:stretch>
            <a:fillRect/>
          </a:stretch>
        </p:blipFill>
        <p:spPr>
          <a:xfrm>
            <a:off x="4648726" y="856150"/>
            <a:ext cx="3808800" cy="2364950"/>
          </a:xfrm>
          <a:prstGeom prst="rect">
            <a:avLst/>
          </a:prstGeom>
          <a:noFill/>
          <a:ln>
            <a:noFill/>
          </a:ln>
        </p:spPr>
      </p:pic>
      <p:sp>
        <p:nvSpPr>
          <p:cNvPr id="443" name="Google Shape;443;p37"/>
          <p:cNvSpPr/>
          <p:nvPr/>
        </p:nvSpPr>
        <p:spPr>
          <a:xfrm>
            <a:off x="2698641" y="3567925"/>
            <a:ext cx="17946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txBox="1"/>
          <p:nvPr>
            <p:ph type="title"/>
          </p:nvPr>
        </p:nvSpPr>
        <p:spPr>
          <a:xfrm>
            <a:off x="2698638" y="3491725"/>
            <a:ext cx="17946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will go to places like CreativeMornings, Interview place 2, etc and conduct interviews to promote my work, the Adobe brand, and the philosophy of multidisciplinary work. </a:t>
            </a:r>
            <a:endParaRPr sz="1400">
              <a:latin typeface="Neucha"/>
              <a:ea typeface="Neucha"/>
              <a:cs typeface="Neucha"/>
              <a:sym typeface="Neucha"/>
            </a:endParaRPr>
          </a:p>
        </p:txBody>
      </p:sp>
      <p:sp>
        <p:nvSpPr>
          <p:cNvPr id="445" name="Google Shape;445;p37"/>
          <p:cNvSpPr/>
          <p:nvPr/>
        </p:nvSpPr>
        <p:spPr>
          <a:xfrm>
            <a:off x="4631763" y="3567925"/>
            <a:ext cx="17946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txBox="1"/>
          <p:nvPr>
            <p:ph type="title"/>
          </p:nvPr>
        </p:nvSpPr>
        <p:spPr>
          <a:xfrm>
            <a:off x="4659113" y="3567925"/>
            <a:ext cx="1767300" cy="12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will host workshops on creatives can include other disciplines into their practice, whether that includes data viz, animation, or even very simple code. </a:t>
            </a:r>
            <a:endParaRPr sz="1200">
              <a:latin typeface="Neucha"/>
              <a:ea typeface="Neucha"/>
              <a:cs typeface="Neucha"/>
              <a:sym typeface="Neucha"/>
            </a:endParaRPr>
          </a:p>
        </p:txBody>
      </p:sp>
      <p:sp>
        <p:nvSpPr>
          <p:cNvPr id="447" name="Google Shape;447;p37"/>
          <p:cNvSpPr/>
          <p:nvPr/>
        </p:nvSpPr>
        <p:spPr>
          <a:xfrm>
            <a:off x="463415" y="3567925"/>
            <a:ext cx="2085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txBox="1"/>
          <p:nvPr>
            <p:ph type="title"/>
          </p:nvPr>
        </p:nvSpPr>
        <p:spPr>
          <a:xfrm>
            <a:off x="544410" y="3650300"/>
            <a:ext cx="2015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Monthly, I will record a blog post. Tyler Babin was good at this, as was Anna Daviscourt</a:t>
            </a:r>
            <a:endParaRPr sz="1400">
              <a:latin typeface="Neucha"/>
              <a:ea typeface="Neucha"/>
              <a:cs typeface="Neucha"/>
              <a:sym typeface="Neucha"/>
            </a:endParaRPr>
          </a:p>
        </p:txBody>
      </p:sp>
      <p:sp>
        <p:nvSpPr>
          <p:cNvPr id="449" name="Google Shape;449;p37"/>
          <p:cNvSpPr/>
          <p:nvPr/>
        </p:nvSpPr>
        <p:spPr>
          <a:xfrm>
            <a:off x="6592288" y="3567925"/>
            <a:ext cx="17946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txBox="1"/>
          <p:nvPr>
            <p:ph type="title"/>
          </p:nvPr>
        </p:nvSpPr>
        <p:spPr>
          <a:xfrm>
            <a:off x="6619638" y="3567925"/>
            <a:ext cx="1767300" cy="12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Network with the community. Going to interdisciplinary conferences, introducing my project to fellow enthusiasts.</a:t>
            </a:r>
            <a:endParaRPr sz="1200">
              <a:latin typeface="Neucha"/>
              <a:ea typeface="Neucha"/>
              <a:cs typeface="Neucha"/>
              <a:sym typeface="Neuch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4" name="Shape 454"/>
        <p:cNvGrpSpPr/>
        <p:nvPr/>
      </p:nvGrpSpPr>
      <p:grpSpPr>
        <a:xfrm>
          <a:off x="0" y="0"/>
          <a:ext cx="0" cy="0"/>
          <a:chOff x="0" y="0"/>
          <a:chExt cx="0" cy="0"/>
        </a:xfrm>
      </p:grpSpPr>
      <p:sp>
        <p:nvSpPr>
          <p:cNvPr id="455" name="Google Shape;455;p38"/>
          <p:cNvSpPr/>
          <p:nvPr/>
        </p:nvSpPr>
        <p:spPr>
          <a:xfrm>
            <a:off x="3059224" y="4942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txBox="1"/>
          <p:nvPr>
            <p:ph type="title"/>
          </p:nvPr>
        </p:nvSpPr>
        <p:spPr>
          <a:xfrm>
            <a:off x="3140200" y="576600"/>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457" name="Google Shape;457;p38"/>
          <p:cNvSpPr/>
          <p:nvPr/>
        </p:nvSpPr>
        <p:spPr>
          <a:xfrm>
            <a:off x="5879413" y="4896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txBox="1"/>
          <p:nvPr>
            <p:ph type="title"/>
          </p:nvPr>
        </p:nvSpPr>
        <p:spPr>
          <a:xfrm>
            <a:off x="6049275" y="642801"/>
            <a:ext cx="1064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459" name="Google Shape;459;p38"/>
          <p:cNvPicPr preferRelativeResize="0"/>
          <p:nvPr/>
        </p:nvPicPr>
        <p:blipFill rotWithShape="1">
          <a:blip r:embed="rId3">
            <a:alphaModFix/>
          </a:blip>
          <a:srcRect b="6896" l="2346" r="69244" t="43203"/>
          <a:stretch/>
        </p:blipFill>
        <p:spPr>
          <a:xfrm>
            <a:off x="7564971" y="471030"/>
            <a:ext cx="1064280" cy="1336621"/>
          </a:xfrm>
          <a:prstGeom prst="rect">
            <a:avLst/>
          </a:prstGeom>
          <a:noFill/>
          <a:ln>
            <a:noFill/>
          </a:ln>
        </p:spPr>
      </p:pic>
      <p:sp>
        <p:nvSpPr>
          <p:cNvPr id="460" name="Google Shape;460;p38"/>
          <p:cNvSpPr/>
          <p:nvPr/>
        </p:nvSpPr>
        <p:spPr>
          <a:xfrm>
            <a:off x="158049" y="494226"/>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524075" y="692275"/>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Timeline (social)</a:t>
            </a:r>
            <a:endParaRPr sz="2700">
              <a:latin typeface="Neucha"/>
              <a:ea typeface="Neucha"/>
              <a:cs typeface="Neucha"/>
              <a:sym typeface="Neucha"/>
            </a:endParaRPr>
          </a:p>
        </p:txBody>
      </p:sp>
      <p:sp>
        <p:nvSpPr>
          <p:cNvPr id="462" name="Google Shape;462;p38"/>
          <p:cNvSpPr/>
          <p:nvPr/>
        </p:nvSpPr>
        <p:spPr>
          <a:xfrm>
            <a:off x="157520" y="2589482"/>
            <a:ext cx="8775900" cy="2315100"/>
          </a:xfrm>
          <a:prstGeom prst="rect">
            <a:avLst/>
          </a:prstGeom>
          <a:solidFill>
            <a:srgbClr val="F1F0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1424001" y="2408050"/>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3357235" y="2426275"/>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5290469" y="2426275"/>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7223703" y="2426288"/>
            <a:ext cx="1800600" cy="2850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38"/>
          <p:cNvCxnSpPr/>
          <p:nvPr/>
        </p:nvCxnSpPr>
        <p:spPr>
          <a:xfrm>
            <a:off x="3287919" y="2427086"/>
            <a:ext cx="6000" cy="24774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38"/>
          <p:cNvCxnSpPr/>
          <p:nvPr/>
        </p:nvCxnSpPr>
        <p:spPr>
          <a:xfrm>
            <a:off x="5221136" y="2427086"/>
            <a:ext cx="6000" cy="24774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38"/>
          <p:cNvCxnSpPr/>
          <p:nvPr/>
        </p:nvCxnSpPr>
        <p:spPr>
          <a:xfrm>
            <a:off x="7154375" y="2427086"/>
            <a:ext cx="6000" cy="24774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38"/>
          <p:cNvCxnSpPr/>
          <p:nvPr/>
        </p:nvCxnSpPr>
        <p:spPr>
          <a:xfrm>
            <a:off x="1354675" y="2409950"/>
            <a:ext cx="6000" cy="24774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38"/>
          <p:cNvCxnSpPr/>
          <p:nvPr/>
        </p:nvCxnSpPr>
        <p:spPr>
          <a:xfrm rot="10800000">
            <a:off x="157225" y="2787500"/>
            <a:ext cx="8776500" cy="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38"/>
          <p:cNvCxnSpPr/>
          <p:nvPr/>
        </p:nvCxnSpPr>
        <p:spPr>
          <a:xfrm rot="10800000">
            <a:off x="143625" y="3590600"/>
            <a:ext cx="87765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38"/>
          <p:cNvCxnSpPr/>
          <p:nvPr/>
        </p:nvCxnSpPr>
        <p:spPr>
          <a:xfrm rot="10800000">
            <a:off x="157225" y="4287300"/>
            <a:ext cx="8776500" cy="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8"/>
          <p:cNvSpPr txBox="1"/>
          <p:nvPr>
            <p:ph type="title"/>
          </p:nvPr>
        </p:nvSpPr>
        <p:spPr>
          <a:xfrm>
            <a:off x="119700" y="273884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Weekly comics</a:t>
            </a:r>
            <a:endParaRPr sz="1200">
              <a:latin typeface="Neucha"/>
              <a:ea typeface="Neucha"/>
              <a:cs typeface="Neucha"/>
              <a:sym typeface="Neucha"/>
            </a:endParaRPr>
          </a:p>
        </p:txBody>
      </p:sp>
      <p:sp>
        <p:nvSpPr>
          <p:cNvPr id="475" name="Google Shape;475;p38"/>
          <p:cNvSpPr txBox="1"/>
          <p:nvPr>
            <p:ph type="title"/>
          </p:nvPr>
        </p:nvSpPr>
        <p:spPr>
          <a:xfrm>
            <a:off x="119700" y="428729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Website</a:t>
            </a:r>
            <a:endParaRPr sz="1200">
              <a:latin typeface="Neucha"/>
              <a:ea typeface="Neucha"/>
              <a:cs typeface="Neucha"/>
              <a:sym typeface="Neucha"/>
            </a:endParaRPr>
          </a:p>
        </p:txBody>
      </p:sp>
      <p:sp>
        <p:nvSpPr>
          <p:cNvPr id="476" name="Google Shape;476;p38"/>
          <p:cNvSpPr txBox="1"/>
          <p:nvPr>
            <p:ph type="title"/>
          </p:nvPr>
        </p:nvSpPr>
        <p:spPr>
          <a:xfrm>
            <a:off x="119700" y="3540968"/>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Features</a:t>
            </a:r>
            <a:endParaRPr sz="1200">
              <a:latin typeface="Neucha"/>
              <a:ea typeface="Neucha"/>
              <a:cs typeface="Neucha"/>
              <a:sym typeface="Neucha"/>
            </a:endParaRPr>
          </a:p>
        </p:txBody>
      </p:sp>
      <p:sp>
        <p:nvSpPr>
          <p:cNvPr id="477" name="Google Shape;477;p38"/>
          <p:cNvSpPr txBox="1"/>
          <p:nvPr>
            <p:ph type="title"/>
          </p:nvPr>
        </p:nvSpPr>
        <p:spPr>
          <a:xfrm>
            <a:off x="1883750" y="2379279"/>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May - July</a:t>
            </a:r>
            <a:endParaRPr sz="1200">
              <a:latin typeface="Neucha"/>
              <a:ea typeface="Neucha"/>
              <a:cs typeface="Neucha"/>
              <a:sym typeface="Neucha"/>
            </a:endParaRPr>
          </a:p>
        </p:txBody>
      </p:sp>
      <p:sp>
        <p:nvSpPr>
          <p:cNvPr id="478" name="Google Shape;478;p38"/>
          <p:cNvSpPr txBox="1"/>
          <p:nvPr>
            <p:ph type="title"/>
          </p:nvPr>
        </p:nvSpPr>
        <p:spPr>
          <a:xfrm>
            <a:off x="3782325" y="240649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Aug - Oct</a:t>
            </a:r>
            <a:endParaRPr sz="1200">
              <a:latin typeface="Neucha"/>
              <a:ea typeface="Neucha"/>
              <a:cs typeface="Neucha"/>
              <a:sym typeface="Neucha"/>
            </a:endParaRPr>
          </a:p>
        </p:txBody>
      </p:sp>
      <p:sp>
        <p:nvSpPr>
          <p:cNvPr id="479" name="Google Shape;479;p38"/>
          <p:cNvSpPr txBox="1"/>
          <p:nvPr>
            <p:ph type="title"/>
          </p:nvPr>
        </p:nvSpPr>
        <p:spPr>
          <a:xfrm>
            <a:off x="5750213" y="240649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Nov - Jan</a:t>
            </a:r>
            <a:endParaRPr sz="1200">
              <a:latin typeface="Neucha"/>
              <a:ea typeface="Neucha"/>
              <a:cs typeface="Neucha"/>
              <a:sym typeface="Neucha"/>
            </a:endParaRPr>
          </a:p>
        </p:txBody>
      </p:sp>
      <p:sp>
        <p:nvSpPr>
          <p:cNvPr id="480" name="Google Shape;480;p38"/>
          <p:cNvSpPr txBox="1"/>
          <p:nvPr>
            <p:ph type="title"/>
          </p:nvPr>
        </p:nvSpPr>
        <p:spPr>
          <a:xfrm>
            <a:off x="7648813" y="2406493"/>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Feb - May</a:t>
            </a:r>
            <a:endParaRPr sz="1200">
              <a:latin typeface="Neucha"/>
              <a:ea typeface="Neucha"/>
              <a:cs typeface="Neucha"/>
              <a:sym typeface="Neucha"/>
            </a:endParaRPr>
          </a:p>
        </p:txBody>
      </p:sp>
      <p:cxnSp>
        <p:nvCxnSpPr>
          <p:cNvPr id="481" name="Google Shape;481;p38"/>
          <p:cNvCxnSpPr/>
          <p:nvPr/>
        </p:nvCxnSpPr>
        <p:spPr>
          <a:xfrm rot="10800000">
            <a:off x="157225" y="3089850"/>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482" name="Google Shape;482;p38"/>
          <p:cNvCxnSpPr/>
          <p:nvPr/>
        </p:nvCxnSpPr>
        <p:spPr>
          <a:xfrm rot="10800000">
            <a:off x="157225" y="3345664"/>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483" name="Google Shape;483;p38"/>
          <p:cNvCxnSpPr/>
          <p:nvPr/>
        </p:nvCxnSpPr>
        <p:spPr>
          <a:xfrm rot="10800000">
            <a:off x="157225" y="3865457"/>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484" name="Google Shape;484;p38"/>
          <p:cNvCxnSpPr/>
          <p:nvPr/>
        </p:nvCxnSpPr>
        <p:spPr>
          <a:xfrm rot="10800000">
            <a:off x="157225" y="4121271"/>
            <a:ext cx="8776500" cy="0"/>
          </a:xfrm>
          <a:prstGeom prst="straightConnector1">
            <a:avLst/>
          </a:prstGeom>
          <a:noFill/>
          <a:ln cap="flat" cmpd="sng" w="9525">
            <a:solidFill>
              <a:srgbClr val="B7B7B7"/>
            </a:solidFill>
            <a:prstDash val="lgDash"/>
            <a:round/>
            <a:headEnd len="med" w="med" type="none"/>
            <a:tailEnd len="med" w="med" type="none"/>
          </a:ln>
        </p:spPr>
      </p:cxnSp>
      <p:cxnSp>
        <p:nvCxnSpPr>
          <p:cNvPr id="485" name="Google Shape;485;p38"/>
          <p:cNvCxnSpPr/>
          <p:nvPr/>
        </p:nvCxnSpPr>
        <p:spPr>
          <a:xfrm rot="10800000">
            <a:off x="157225" y="4654671"/>
            <a:ext cx="8776500" cy="0"/>
          </a:xfrm>
          <a:prstGeom prst="straightConnector1">
            <a:avLst/>
          </a:prstGeom>
          <a:noFill/>
          <a:ln cap="flat" cmpd="sng" w="9525">
            <a:solidFill>
              <a:srgbClr val="B7B7B7"/>
            </a:solidFill>
            <a:prstDash val="lgDash"/>
            <a:round/>
            <a:headEnd len="med" w="med" type="none"/>
            <a:tailEnd len="med" w="med" type="none"/>
          </a:ln>
        </p:spPr>
      </p:cxnSp>
      <p:sp>
        <p:nvSpPr>
          <p:cNvPr id="486" name="Google Shape;486;p38"/>
          <p:cNvSpPr/>
          <p:nvPr/>
        </p:nvSpPr>
        <p:spPr>
          <a:xfrm>
            <a:off x="1424000" y="3335150"/>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txBox="1"/>
          <p:nvPr>
            <p:ph type="title"/>
          </p:nvPr>
        </p:nvSpPr>
        <p:spPr>
          <a:xfrm>
            <a:off x="141475" y="3049925"/>
            <a:ext cx="12825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Publish and promote</a:t>
            </a:r>
            <a:endParaRPr sz="1200">
              <a:latin typeface="Neucha"/>
              <a:ea typeface="Neucha"/>
              <a:cs typeface="Neucha"/>
              <a:sym typeface="Neucha"/>
            </a:endParaRPr>
          </a:p>
        </p:txBody>
      </p:sp>
      <p:sp>
        <p:nvSpPr>
          <p:cNvPr id="488" name="Google Shape;488;p38"/>
          <p:cNvSpPr txBox="1"/>
          <p:nvPr>
            <p:ph type="title"/>
          </p:nvPr>
        </p:nvSpPr>
        <p:spPr>
          <a:xfrm>
            <a:off x="155082" y="3305745"/>
            <a:ext cx="950400" cy="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Ideation</a:t>
            </a:r>
            <a:endParaRPr sz="1200">
              <a:latin typeface="Neucha"/>
              <a:ea typeface="Neucha"/>
              <a:cs typeface="Neucha"/>
              <a:sym typeface="Neucha"/>
            </a:endParaRPr>
          </a:p>
        </p:txBody>
      </p:sp>
      <p:sp>
        <p:nvSpPr>
          <p:cNvPr id="489" name="Google Shape;489;p38"/>
          <p:cNvSpPr/>
          <p:nvPr/>
        </p:nvSpPr>
        <p:spPr>
          <a:xfrm>
            <a:off x="1645250" y="2822163"/>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1959950" y="3114850"/>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24408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26621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29768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35076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37289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40436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45744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47957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51104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55650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57863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61010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66318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68531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71678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7698659" y="33562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7919909" y="2843252"/>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8234609" y="3135939"/>
            <a:ext cx="45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1959954" y="4368088"/>
            <a:ext cx="6099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4122822" y="4368100"/>
            <a:ext cx="10983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8096949" y="4368100"/>
            <a:ext cx="823200" cy="2058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Project concept</a:t>
            </a:r>
            <a:endParaRPr>
              <a:latin typeface="Source Sans Pro"/>
              <a:ea typeface="Source Sans Pro"/>
              <a:cs typeface="Source Sans Pro"/>
              <a:sym typeface="Source Sans Pro"/>
            </a:endParaRPr>
          </a:p>
        </p:txBody>
      </p:sp>
      <p:sp>
        <p:nvSpPr>
          <p:cNvPr id="517" name="Google Shape;517;p39"/>
          <p:cNvSpPr txBox="1"/>
          <p:nvPr>
            <p:ph idx="1" type="body"/>
          </p:nvPr>
        </p:nvSpPr>
        <p:spPr>
          <a:xfrm>
            <a:off x="311700" y="1152475"/>
            <a:ext cx="3858900" cy="3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How</a:t>
            </a:r>
            <a:r>
              <a:rPr b="1" lang="en" sz="1400">
                <a:solidFill>
                  <a:srgbClr val="000000"/>
                </a:solidFill>
                <a:latin typeface="Source Sans Pro"/>
                <a:ea typeface="Source Sans Pro"/>
                <a:cs typeface="Source Sans Pro"/>
                <a:sym typeface="Source Sans Pro"/>
              </a:rPr>
              <a:t>?</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Project budget breakdown (</a:t>
            </a:r>
            <a:r>
              <a:rPr lang="en" sz="1400" u="sng">
                <a:solidFill>
                  <a:srgbClr val="000000"/>
                </a:solidFill>
                <a:latin typeface="Source Sans Pro"/>
                <a:ea typeface="Source Sans Pro"/>
                <a:cs typeface="Source Sans Pro"/>
                <a:sym typeface="Source Sans Pro"/>
              </a:rPr>
              <a:t>not</a:t>
            </a:r>
            <a:r>
              <a:rPr lang="en" sz="1400">
                <a:solidFill>
                  <a:srgbClr val="000000"/>
                </a:solidFill>
                <a:latin typeface="Source Sans Pro"/>
                <a:ea typeface="Source Sans Pro"/>
                <a:cs typeface="Source Sans Pro"/>
                <a:sym typeface="Source Sans Pro"/>
              </a:rPr>
              <a:t> including hardware or travel)</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i="1" lang="en" sz="1400">
                <a:solidFill>
                  <a:srgbClr val="666666"/>
                </a:solidFill>
                <a:latin typeface="Source Sans Pro"/>
                <a:ea typeface="Source Sans Pro"/>
                <a:cs typeface="Source Sans Pro"/>
                <a:sym typeface="Source Sans Pro"/>
              </a:rPr>
              <a:t>We’re looking at your ability to do some basic research on costs based on your estimated project needs. </a:t>
            </a:r>
            <a:r>
              <a:rPr i="1" lang="en" sz="1400">
                <a:solidFill>
                  <a:srgbClr val="666666"/>
                </a:solidFill>
                <a:latin typeface="Source Sans Pro"/>
                <a:ea typeface="Source Sans Pro"/>
                <a:cs typeface="Source Sans Pro"/>
                <a:sym typeface="Source Sans Pro"/>
              </a:rPr>
              <a:t>Just get us in the right range of how much your project </a:t>
            </a:r>
            <a:r>
              <a:rPr i="1" lang="en" sz="1400" u="sng">
                <a:solidFill>
                  <a:srgbClr val="666666"/>
                </a:solidFill>
                <a:latin typeface="Source Sans Pro"/>
                <a:ea typeface="Source Sans Pro"/>
                <a:cs typeface="Source Sans Pro"/>
                <a:sym typeface="Source Sans Pro"/>
              </a:rPr>
              <a:t>might</a:t>
            </a:r>
            <a:r>
              <a:rPr i="1" lang="en" sz="1400">
                <a:solidFill>
                  <a:srgbClr val="666666"/>
                </a:solidFill>
                <a:latin typeface="Source Sans Pro"/>
                <a:ea typeface="Source Sans Pro"/>
                <a:cs typeface="Source Sans Pro"/>
                <a:sym typeface="Source Sans Pro"/>
              </a:rPr>
              <a:t> cost. </a:t>
            </a:r>
            <a:endParaRPr i="1" sz="1400">
              <a:solidFill>
                <a:srgbClr val="666666"/>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i="1" lang="en" sz="1400">
                <a:solidFill>
                  <a:srgbClr val="666666"/>
                </a:solidFill>
                <a:latin typeface="Source Sans Pro"/>
                <a:ea typeface="Source Sans Pro"/>
                <a:cs typeface="Source Sans Pro"/>
                <a:sym typeface="Source Sans Pro"/>
              </a:rPr>
              <a:t>We do not pay for collaborator fees, monthly studio rent, wifi, or utilities. </a:t>
            </a:r>
            <a:endParaRPr i="1" sz="1400">
              <a:solidFill>
                <a:srgbClr val="666666"/>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i="1" lang="en" sz="1400">
                <a:solidFill>
                  <a:srgbClr val="666666"/>
                </a:solidFill>
                <a:latin typeface="Source Sans Pro"/>
                <a:ea typeface="Source Sans Pro"/>
                <a:cs typeface="Source Sans Pro"/>
                <a:sym typeface="Source Sans Pro"/>
              </a:rPr>
              <a:t>Budget should be denoted in your country’s currency:  $,  Can$,  £,  €,  or  ￥. </a:t>
            </a:r>
            <a:endParaRPr i="1" sz="1400">
              <a:solidFill>
                <a:srgbClr val="666666"/>
              </a:solidFill>
              <a:latin typeface="Source Sans Pro"/>
              <a:ea typeface="Source Sans Pro"/>
              <a:cs typeface="Source Sans Pro"/>
              <a:sym typeface="Source Sans Pro"/>
            </a:endParaRPr>
          </a:p>
        </p:txBody>
      </p:sp>
      <p:graphicFrame>
        <p:nvGraphicFramePr>
          <p:cNvPr id="518" name="Google Shape;518;p39"/>
          <p:cNvGraphicFramePr/>
          <p:nvPr/>
        </p:nvGraphicFramePr>
        <p:xfrm>
          <a:off x="4444075" y="716628"/>
          <a:ext cx="3000000" cy="3000000"/>
        </p:xfrm>
        <a:graphic>
          <a:graphicData uri="http://schemas.openxmlformats.org/drawingml/2006/table">
            <a:tbl>
              <a:tblPr>
                <a:noFill/>
                <a:tableStyleId>{FC256F72-3114-4B87-9012-835BB3E5C7D7}</a:tableStyleId>
              </a:tblPr>
              <a:tblGrid>
                <a:gridCol w="2223525"/>
                <a:gridCol w="2223525"/>
              </a:tblGrid>
              <a:tr h="438975">
                <a:tc gridSpan="2">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Main Project: </a:t>
                      </a:r>
                      <a:r>
                        <a:rPr lang="en" sz="1200">
                          <a:latin typeface="Source Sans Pro"/>
                          <a:ea typeface="Source Sans Pro"/>
                          <a:cs typeface="Source Sans Pro"/>
                          <a:sym typeface="Source Sans Pro"/>
                        </a:rPr>
                        <a:t>Pride Day shoot BTS video</a:t>
                      </a:r>
                      <a:endParaRPr sz="1200">
                        <a:latin typeface="Source Sans Pro"/>
                        <a:ea typeface="Source Sans Pro"/>
                        <a:cs typeface="Source Sans Pro"/>
                        <a:sym typeface="Source Sans Pro"/>
                      </a:endParaRPr>
                    </a:p>
                  </a:txBody>
                  <a:tcPr marT="91425" marB="91425" marR="91425" marL="91425"/>
                </a:tc>
                <a:tc hMerge="1"/>
              </a:tr>
              <a:tr h="648150">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Model fee</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 XXX</a:t>
                      </a:r>
                      <a:endParaRPr sz="1200">
                        <a:latin typeface="Source Sans Pro"/>
                        <a:ea typeface="Source Sans Pro"/>
                        <a:cs typeface="Source Sans Pro"/>
                        <a:sym typeface="Source Sans Pro"/>
                      </a:endParaRPr>
                    </a:p>
                  </a:txBody>
                  <a:tcPr marT="91425" marB="91425" marR="91425" marL="91425"/>
                </a:tc>
              </a:tr>
              <a:tr h="648150">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Props and backdrop</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XXX</a:t>
                      </a:r>
                      <a:endParaRPr sz="1200">
                        <a:latin typeface="Source Sans Pro"/>
                        <a:ea typeface="Source Sans Pro"/>
                        <a:cs typeface="Source Sans Pro"/>
                        <a:sym typeface="Source Sans Pro"/>
                      </a:endParaRPr>
                    </a:p>
                  </a:txBody>
                  <a:tcPr marT="91425" marB="91425" marR="91425" marL="91425"/>
                </a:tc>
              </a:tr>
              <a:tr h="4389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Lighting rental</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XXX</a:t>
                      </a:r>
                      <a:endParaRPr sz="1200">
                        <a:latin typeface="Source Sans Pro"/>
                        <a:ea typeface="Source Sans Pro"/>
                        <a:cs typeface="Source Sans Pro"/>
                        <a:sym typeface="Source Sans Pro"/>
                      </a:endParaRPr>
                    </a:p>
                  </a:txBody>
                  <a:tcPr marT="91425" marB="91425" marR="91425" marL="91425"/>
                </a:tc>
              </a:tr>
              <a:tr h="4389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Venue rental</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 XXX</a:t>
                      </a:r>
                      <a:endParaRPr sz="1200">
                        <a:solidFill>
                          <a:schemeClr val="dk1"/>
                        </a:solidFill>
                        <a:latin typeface="Source Sans Pro"/>
                        <a:ea typeface="Source Sans Pro"/>
                        <a:cs typeface="Source Sans Pro"/>
                        <a:sym typeface="Source Sans Pro"/>
                      </a:endParaRPr>
                    </a:p>
                  </a:txBody>
                  <a:tcPr marT="91425" marB="91425" marR="91425" marL="91425"/>
                </a:tc>
              </a:tr>
              <a:tr h="648150">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Makeup / hair</a:t>
                      </a:r>
                      <a:endParaRPr sz="1200">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XXX</a:t>
                      </a:r>
                      <a:endParaRPr sz="1200">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r>
              <a:tr h="438975">
                <a:tc>
                  <a:txBody>
                    <a:bodyPr/>
                    <a:lstStyle/>
                    <a:p>
                      <a:pPr indent="0" lvl="0" marL="0" rtl="0" algn="l">
                        <a:spcBef>
                          <a:spcPts val="0"/>
                        </a:spcBef>
                        <a:spcAft>
                          <a:spcPts val="0"/>
                        </a:spcAft>
                        <a:buNone/>
                      </a:pPr>
                      <a:r>
                        <a:rPr b="1" lang="en" sz="1200">
                          <a:latin typeface="Source Sans Pro"/>
                          <a:ea typeface="Source Sans Pro"/>
                          <a:cs typeface="Source Sans Pro"/>
                          <a:sym typeface="Source Sans Pro"/>
                        </a:rPr>
                        <a:t>Total</a:t>
                      </a:r>
                      <a:endParaRPr b="1" sz="12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 XXXXX</a:t>
                      </a:r>
                      <a:endParaRPr sz="12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19" name="Google Shape;519;p39"/>
          <p:cNvSpPr txBox="1"/>
          <p:nvPr/>
        </p:nvSpPr>
        <p:spPr>
          <a:xfrm>
            <a:off x="4373725" y="303225"/>
            <a:ext cx="3393600" cy="4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chemeClr val="dk1"/>
                </a:solidFill>
                <a:latin typeface="Source Sans Pro"/>
                <a:ea typeface="Source Sans Pro"/>
                <a:cs typeface="Source Sans Pro"/>
                <a:sym typeface="Source Sans Pro"/>
              </a:rPr>
              <a:t>Example</a:t>
            </a:r>
            <a:r>
              <a:rPr i="1" lang="en">
                <a:solidFill>
                  <a:schemeClr val="dk1"/>
                </a:solidFill>
                <a:latin typeface="Source Sans Pro"/>
                <a:ea typeface="Source Sans Pro"/>
                <a:cs typeface="Source Sans Pro"/>
                <a:sym typeface="Source Sans Pro"/>
              </a:rPr>
              <a:t>:</a:t>
            </a:r>
            <a:endParaRPr i="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Project concept</a:t>
            </a:r>
            <a:endParaRPr>
              <a:latin typeface="Source Sans Pro"/>
              <a:ea typeface="Source Sans Pro"/>
              <a:cs typeface="Source Sans Pro"/>
              <a:sym typeface="Source Sans Pro"/>
            </a:endParaRPr>
          </a:p>
        </p:txBody>
      </p:sp>
      <p:sp>
        <p:nvSpPr>
          <p:cNvPr id="525" name="Google Shape;525;p40"/>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Creator: Juweek Adolphe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Collaborators: Adobe, academics, journalists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Audience: Technologists, educators, children, companies looking to sponsor tech-focused content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Mentor: My ideal mentor would be someone who has created a webcomic of their own. A key part in the success of The Computers will be the quality of the stories it tells, so I want to look for mentors who have experience telling stories.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Animation is still a new skill for me, so technically I’d love to have mentors who can teach me tricks that’d raise the quality of my animations.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Finally</a:t>
            </a:r>
            <a:r>
              <a:rPr lang="en" sz="1400">
                <a:solidFill>
                  <a:srgbClr val="000000"/>
                </a:solidFill>
                <a:latin typeface="Source Sans Pro"/>
                <a:ea typeface="Source Sans Pro"/>
                <a:cs typeface="Source Sans Pro"/>
                <a:sym typeface="Source Sans Pro"/>
              </a:rPr>
              <a:t>, I want a mentor who also stays interdisciplinary in their subject matter. A big way for me to learn is by discussion, and bouncing off ideas. Having a routine discussion on nothing but art and the process will actually unlock quite a lot of </a:t>
            </a:r>
            <a:r>
              <a:rPr lang="en" sz="1400">
                <a:solidFill>
                  <a:srgbClr val="000000"/>
                </a:solidFill>
                <a:latin typeface="Source Sans Pro"/>
                <a:ea typeface="Source Sans Pro"/>
                <a:cs typeface="Source Sans Pro"/>
                <a:sym typeface="Source Sans Pro"/>
              </a:rPr>
              <a:t>creativity from me. Swoozie?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i="1"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Project summary</a:t>
            </a:r>
            <a:endParaRPr>
              <a:latin typeface="Source Sans Pro"/>
              <a:ea typeface="Source Sans Pro"/>
              <a:cs typeface="Source Sans Pro"/>
              <a:sym typeface="Source Sans Pro"/>
            </a:endParaRPr>
          </a:p>
        </p:txBody>
      </p:sp>
      <p:sp>
        <p:nvSpPr>
          <p:cNvPr id="531" name="Google Shape;531;p41"/>
          <p:cNvSpPr txBox="1"/>
          <p:nvPr>
            <p:ph idx="1" type="body"/>
          </p:nvPr>
        </p:nvSpPr>
        <p:spPr>
          <a:xfrm>
            <a:off x="311700" y="1152475"/>
            <a:ext cx="385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Who </a:t>
            </a:r>
            <a:endParaRPr sz="1400">
              <a:solidFill>
                <a:srgbClr val="000000"/>
              </a:solidFill>
              <a:latin typeface="Source Sans Pro"/>
              <a:ea typeface="Source Sans Pro"/>
              <a:cs typeface="Source Sans Pro"/>
              <a:sym typeface="Source Sans Pro"/>
            </a:endParaRPr>
          </a:p>
          <a:p>
            <a:pPr indent="0" lvl="0" marL="0" rtl="0" algn="l">
              <a:lnSpc>
                <a:spcPct val="100000"/>
              </a:lnSpc>
              <a:spcBef>
                <a:spcPts val="1600"/>
              </a:spcBef>
              <a:spcAft>
                <a:spcPts val="0"/>
              </a:spcAft>
              <a:buNone/>
            </a:pPr>
            <a:r>
              <a:rPr lang="en" sz="1400">
                <a:solidFill>
                  <a:srgbClr val="000000"/>
                </a:solidFill>
                <a:latin typeface="Source Sans Pro"/>
                <a:ea typeface="Source Sans Pro"/>
                <a:cs typeface="Source Sans Pro"/>
                <a:sym typeface="Source Sans Pro"/>
              </a:rPr>
              <a:t>You, collaborators/partners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Audience</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What</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Concept</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How</a:t>
            </a:r>
            <a:r>
              <a:rPr lang="en" sz="1400">
                <a:solidFill>
                  <a:srgbClr val="000000"/>
                </a:solidFill>
                <a:latin typeface="Source Sans Pro"/>
                <a:ea typeface="Source Sans Pro"/>
                <a:cs typeface="Source Sans Pro"/>
                <a:sym typeface="Source Sans Pro"/>
              </a:rPr>
              <a:t>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Project specs, travel, total money needed</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
        <p:nvSpPr>
          <p:cNvPr id="532" name="Google Shape;532;p41"/>
          <p:cNvSpPr txBox="1"/>
          <p:nvPr>
            <p:ph idx="1" type="body"/>
          </p:nvPr>
        </p:nvSpPr>
        <p:spPr>
          <a:xfrm>
            <a:off x="4464600" y="1152475"/>
            <a:ext cx="385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When</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General timing of main and side projects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Where</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Physical and/or digital spaces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Why / impact </a:t>
            </a:r>
            <a:endParaRPr b="1" sz="1400">
              <a:solidFill>
                <a:srgbClr val="000000"/>
              </a:solidFill>
              <a:latin typeface="Source Sans Pro"/>
              <a:ea typeface="Source Sans Pro"/>
              <a:cs typeface="Source Sans Pro"/>
              <a:sym typeface="Source Sans Pro"/>
            </a:endParaRPr>
          </a:p>
          <a:p>
            <a:pPr indent="0" lvl="0" marL="0" rtl="0" algn="l">
              <a:lnSpc>
                <a:spcPct val="100000"/>
              </a:lnSpc>
              <a:spcBef>
                <a:spcPts val="1600"/>
              </a:spcBef>
              <a:spcAft>
                <a:spcPts val="0"/>
              </a:spcAft>
              <a:buNone/>
            </a:pPr>
            <a:r>
              <a:rPr lang="en" sz="1400">
                <a:solidFill>
                  <a:srgbClr val="000000"/>
                </a:solidFill>
                <a:latin typeface="Source Sans Pro"/>
                <a:ea typeface="Source Sans Pro"/>
                <a:cs typeface="Source Sans Pro"/>
                <a:sym typeface="Source Sans Pro"/>
              </a:rPr>
              <a:t>Community involvement</a:t>
            </a:r>
            <a:endParaRPr sz="1400">
              <a:solidFill>
                <a:srgbClr val="000000"/>
              </a:solidFill>
              <a:latin typeface="Source Sans Pro"/>
              <a:ea typeface="Source Sans Pro"/>
              <a:cs typeface="Source Sans Pro"/>
              <a:sym typeface="Source Sans Pro"/>
            </a:endParaRPr>
          </a:p>
          <a:p>
            <a:pPr indent="0" lvl="0" marL="0" rtl="0" algn="l">
              <a:lnSpc>
                <a:spcPct val="100000"/>
              </a:lnSpc>
              <a:spcBef>
                <a:spcPts val="1600"/>
              </a:spcBef>
              <a:spcAft>
                <a:spcPts val="0"/>
              </a:spcAft>
              <a:buNone/>
            </a:pPr>
            <a:r>
              <a:rPr lang="en" sz="1400">
                <a:solidFill>
                  <a:srgbClr val="000000"/>
                </a:solidFill>
                <a:latin typeface="Source Sans Pro"/>
                <a:ea typeface="Source Sans Pro"/>
                <a:cs typeface="Source Sans Pro"/>
                <a:sym typeface="Source Sans Pro"/>
              </a:rPr>
              <a:t>Societal impact / context / timeliness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68" name="Google Shape;68;p15"/>
          <p:cNvSpPr txBox="1"/>
          <p:nvPr>
            <p:ph idx="1" type="body"/>
          </p:nvPr>
        </p:nvSpPr>
        <p:spPr>
          <a:xfrm>
            <a:off x="311700" y="1152475"/>
            <a:ext cx="8520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ans Pro"/>
                <a:ea typeface="Source Sans Pro"/>
                <a:cs typeface="Source Sans Pro"/>
                <a:sym typeface="Source Sans Pro"/>
              </a:rPr>
              <a:t>DO NO REQUEST ACCESS TO THIS TEMPLATE. </a:t>
            </a:r>
            <a:r>
              <a:rPr lang="en" sz="1400">
                <a:solidFill>
                  <a:srgbClr val="000000"/>
                </a:solidFill>
                <a:latin typeface="Source Sans Pro"/>
                <a:ea typeface="Source Sans Pro"/>
                <a:cs typeface="Source Sans Pro"/>
                <a:sym typeface="Source Sans Pro"/>
              </a:rPr>
              <a:t>Use this deck as a </a:t>
            </a:r>
            <a:r>
              <a:rPr i="1" lang="en" sz="1400">
                <a:solidFill>
                  <a:srgbClr val="000000"/>
                </a:solidFill>
                <a:latin typeface="Source Sans Pro"/>
                <a:ea typeface="Source Sans Pro"/>
                <a:cs typeface="Source Sans Pro"/>
                <a:sym typeface="Source Sans Pro"/>
              </a:rPr>
              <a:t>guide</a:t>
            </a:r>
            <a:r>
              <a:rPr lang="en" sz="1400">
                <a:solidFill>
                  <a:srgbClr val="000000"/>
                </a:solidFill>
                <a:latin typeface="Source Sans Pro"/>
                <a:ea typeface="Source Sans Pro"/>
                <a:cs typeface="Source Sans Pro"/>
                <a:sym typeface="Source Sans Pro"/>
              </a:rPr>
              <a:t> for your application. </a:t>
            </a:r>
            <a:r>
              <a:rPr lang="en" sz="1400">
                <a:solidFill>
                  <a:srgbClr val="000000"/>
                </a:solidFill>
                <a:highlight>
                  <a:srgbClr val="FFFF00"/>
                </a:highlight>
                <a:latin typeface="Source Sans Pro"/>
                <a:ea typeface="Source Sans Pro"/>
                <a:cs typeface="Source Sans Pro"/>
                <a:sym typeface="Source Sans Pro"/>
              </a:rPr>
              <a:t>You are welcome to use Adobe InDesign, Illustrator, Keynote, or </a:t>
            </a:r>
            <a:r>
              <a:rPr lang="en" sz="1400" u="sng">
                <a:solidFill>
                  <a:srgbClr val="000000"/>
                </a:solidFill>
                <a:highlight>
                  <a:srgbClr val="FFFF00"/>
                </a:highlight>
                <a:latin typeface="Source Sans Pro"/>
                <a:ea typeface="Source Sans Pro"/>
                <a:cs typeface="Source Sans Pro"/>
                <a:sym typeface="Source Sans Pro"/>
              </a:rPr>
              <a:t>any</a:t>
            </a:r>
            <a:r>
              <a:rPr lang="en" sz="1400">
                <a:solidFill>
                  <a:srgbClr val="000000"/>
                </a:solidFill>
                <a:highlight>
                  <a:srgbClr val="FFFF00"/>
                </a:highlight>
                <a:latin typeface="Source Sans Pro"/>
                <a:ea typeface="Source Sans Pro"/>
                <a:cs typeface="Source Sans Pro"/>
                <a:sym typeface="Source Sans Pro"/>
              </a:rPr>
              <a:t> program to build your proposal, </a:t>
            </a:r>
            <a:r>
              <a:rPr lang="en" sz="1400">
                <a:solidFill>
                  <a:schemeClr val="dk1"/>
                </a:solidFill>
                <a:highlight>
                  <a:srgbClr val="FFFF00"/>
                </a:highlight>
                <a:latin typeface="Source Sans Pro"/>
                <a:ea typeface="Source Sans Pro"/>
                <a:cs typeface="Source Sans Pro"/>
                <a:sym typeface="Source Sans Pro"/>
              </a:rPr>
              <a:t>but y</a:t>
            </a:r>
            <a:r>
              <a:rPr lang="en" sz="1400">
                <a:solidFill>
                  <a:schemeClr val="dk1"/>
                </a:solidFill>
                <a:highlight>
                  <a:srgbClr val="FFFF00"/>
                </a:highlight>
                <a:latin typeface="Source Sans Pro"/>
                <a:ea typeface="Source Sans Pro"/>
                <a:cs typeface="Source Sans Pro"/>
                <a:sym typeface="Source Sans Pro"/>
              </a:rPr>
              <a:t>ou must upload it as a PDF into your online </a:t>
            </a:r>
            <a:r>
              <a:rPr lang="en" sz="1400" u="sng">
                <a:solidFill>
                  <a:schemeClr val="accent5"/>
                </a:solidFill>
                <a:highlight>
                  <a:srgbClr val="FFFF00"/>
                </a:highlight>
                <a:latin typeface="Source Sans Pro"/>
                <a:ea typeface="Source Sans Pro"/>
                <a:cs typeface="Source Sans Pro"/>
                <a:sym typeface="Source Sans Pro"/>
                <a:hlinkClick r:id="rId3">
                  <a:extLst>
                    <a:ext uri="{A12FA001-AC4F-418D-AE19-62706E023703}">
                      <ahyp:hlinkClr val="tx"/>
                    </a:ext>
                  </a:extLst>
                </a:hlinkClick>
              </a:rPr>
              <a:t>application</a:t>
            </a:r>
            <a:r>
              <a:rPr lang="en" sz="1400">
                <a:solidFill>
                  <a:schemeClr val="dk1"/>
                </a:solidFill>
                <a:highlight>
                  <a:srgbClr val="FFFF00"/>
                </a:highlight>
                <a:latin typeface="Source Sans Pro"/>
                <a:ea typeface="Source Sans Pro"/>
                <a:cs typeface="Source Sans Pro"/>
                <a:sym typeface="Source Sans Pro"/>
              </a:rPr>
              <a:t>.</a:t>
            </a:r>
            <a:r>
              <a:rPr lang="en" sz="1400">
                <a:solidFill>
                  <a:schemeClr val="dk1"/>
                </a:solidFill>
                <a:latin typeface="Source Sans Pro"/>
                <a:ea typeface="Source Sans Pro"/>
                <a:cs typeface="Source Sans Pro"/>
                <a:sym typeface="Source Sans Pro"/>
              </a:rPr>
              <a:t> </a:t>
            </a:r>
            <a:r>
              <a:rPr lang="en" sz="1400">
                <a:solidFill>
                  <a:schemeClr val="dk1"/>
                </a:solidFill>
                <a:highlight>
                  <a:srgbClr val="FFFF00"/>
                </a:highlight>
                <a:latin typeface="Source Sans Pro"/>
                <a:ea typeface="Source Sans Pro"/>
                <a:cs typeface="Source Sans Pro"/>
                <a:sym typeface="Source Sans Pro"/>
              </a:rPr>
              <a:t>You can upload your proposal to the applications when it opens. </a:t>
            </a:r>
            <a:r>
              <a:rPr lang="en" sz="1400">
                <a:solidFill>
                  <a:schemeClr val="dk1"/>
                </a:solidFill>
                <a:latin typeface="Source Sans Pro"/>
                <a:ea typeface="Source Sans Pro"/>
                <a:cs typeface="Source Sans Pro"/>
                <a:sym typeface="Source Sans Pro"/>
              </a:rPr>
              <a:t>Emailed application materials will </a:t>
            </a:r>
            <a:r>
              <a:rPr lang="en" sz="1400" u="sng">
                <a:solidFill>
                  <a:schemeClr val="dk1"/>
                </a:solidFill>
                <a:latin typeface="Source Sans Pro"/>
                <a:ea typeface="Source Sans Pro"/>
                <a:cs typeface="Source Sans Pro"/>
                <a:sym typeface="Source Sans Pro"/>
              </a:rPr>
              <a:t>not</a:t>
            </a:r>
            <a:r>
              <a:rPr lang="en" sz="1400">
                <a:solidFill>
                  <a:schemeClr val="dk1"/>
                </a:solidFill>
                <a:latin typeface="Source Sans Pro"/>
                <a:ea typeface="Source Sans Pro"/>
                <a:cs typeface="Source Sans Pro"/>
                <a:sym typeface="Source Sans Pro"/>
              </a:rPr>
              <a:t> be considered.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rPr lang="en" sz="1400">
                <a:solidFill>
                  <a:srgbClr val="000000"/>
                </a:solidFill>
                <a:latin typeface="Source Sans Pro"/>
                <a:ea typeface="Source Sans Pro"/>
                <a:cs typeface="Source Sans Pro"/>
                <a:sym typeface="Source Sans Pro"/>
              </a:rPr>
              <a:t>If you want to  </a:t>
            </a:r>
            <a:r>
              <a:rPr lang="en" sz="1400" u="sng">
                <a:solidFill>
                  <a:srgbClr val="000000"/>
                </a:solidFill>
                <a:latin typeface="Source Sans Pro"/>
                <a:ea typeface="Source Sans Pro"/>
                <a:cs typeface="Source Sans Pro"/>
                <a:sym typeface="Source Sans Pro"/>
              </a:rPr>
              <a:t>download as a PPT </a:t>
            </a:r>
            <a:r>
              <a:rPr lang="en" sz="1400">
                <a:solidFill>
                  <a:srgbClr val="000000"/>
                </a:solidFill>
                <a:latin typeface="Source Sans Pro"/>
                <a:ea typeface="Source Sans Pro"/>
                <a:cs typeface="Source Sans Pro"/>
                <a:sym typeface="Source Sans Pro"/>
              </a:rPr>
              <a:t>to customize:</a:t>
            </a:r>
            <a:endParaRPr sz="1400">
              <a:latin typeface="Source Sans Pro"/>
              <a:ea typeface="Source Sans Pro"/>
              <a:cs typeface="Source Sans Pro"/>
              <a:sym typeface="Source Sans Pro"/>
            </a:endParaRPr>
          </a:p>
        </p:txBody>
      </p:sp>
      <p:pic>
        <p:nvPicPr>
          <p:cNvPr id="69" name="Google Shape;69;p15"/>
          <p:cNvPicPr preferRelativeResize="0"/>
          <p:nvPr/>
        </p:nvPicPr>
        <p:blipFill rotWithShape="1">
          <a:blip r:embed="rId4">
            <a:alphaModFix/>
          </a:blip>
          <a:srcRect b="37756" l="0" r="0" t="0"/>
          <a:stretch/>
        </p:blipFill>
        <p:spPr>
          <a:xfrm>
            <a:off x="4073425" y="2433825"/>
            <a:ext cx="3970051" cy="2270925"/>
          </a:xfrm>
          <a:prstGeom prst="rect">
            <a:avLst/>
          </a:prstGeom>
          <a:noFill/>
          <a:ln>
            <a:noFill/>
          </a:ln>
        </p:spPr>
      </p:pic>
      <p:sp>
        <p:nvSpPr>
          <p:cNvPr id="70" name="Google Shape;70;p15"/>
          <p:cNvSpPr txBox="1"/>
          <p:nvPr/>
        </p:nvSpPr>
        <p:spPr>
          <a:xfrm>
            <a:off x="311700" y="4378925"/>
            <a:ext cx="8098500" cy="4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2"/>
          <p:cNvSpPr txBox="1"/>
          <p:nvPr>
            <p:ph type="title"/>
          </p:nvPr>
        </p:nvSpPr>
        <p:spPr>
          <a:xfrm>
            <a:off x="237450" y="14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Comic will aim to explain things</a:t>
            </a:r>
            <a:endParaRPr/>
          </a:p>
        </p:txBody>
      </p:sp>
      <p:sp>
        <p:nvSpPr>
          <p:cNvPr id="538" name="Google Shape;538;p42"/>
          <p:cNvSpPr/>
          <p:nvPr/>
        </p:nvSpPr>
        <p:spPr>
          <a:xfrm>
            <a:off x="2196000" y="1788936"/>
            <a:ext cx="4027800" cy="87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2944400" y="3021725"/>
            <a:ext cx="3952800" cy="116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42"/>
          <p:cNvPicPr preferRelativeResize="0"/>
          <p:nvPr/>
        </p:nvPicPr>
        <p:blipFill>
          <a:blip r:embed="rId3">
            <a:alphaModFix/>
          </a:blip>
          <a:stretch>
            <a:fillRect/>
          </a:stretch>
        </p:blipFill>
        <p:spPr>
          <a:xfrm>
            <a:off x="786549" y="1665225"/>
            <a:ext cx="1552106" cy="1520000"/>
          </a:xfrm>
          <a:prstGeom prst="rect">
            <a:avLst/>
          </a:prstGeom>
          <a:noFill/>
          <a:ln>
            <a:noFill/>
          </a:ln>
        </p:spPr>
      </p:pic>
      <p:pic>
        <p:nvPicPr>
          <p:cNvPr id="541" name="Google Shape;541;p42"/>
          <p:cNvPicPr preferRelativeResize="0"/>
          <p:nvPr/>
        </p:nvPicPr>
        <p:blipFill>
          <a:blip r:embed="rId4">
            <a:alphaModFix/>
          </a:blip>
          <a:stretch>
            <a:fillRect/>
          </a:stretch>
        </p:blipFill>
        <p:spPr>
          <a:xfrm>
            <a:off x="6805300" y="2673087"/>
            <a:ext cx="1767725" cy="1751475"/>
          </a:xfrm>
          <a:prstGeom prst="rect">
            <a:avLst/>
          </a:prstGeom>
          <a:noFill/>
          <a:ln>
            <a:noFill/>
          </a:ln>
        </p:spPr>
      </p:pic>
      <p:sp>
        <p:nvSpPr>
          <p:cNvPr id="542" name="Google Shape;542;p42"/>
          <p:cNvSpPr txBox="1"/>
          <p:nvPr>
            <p:ph type="title"/>
          </p:nvPr>
        </p:nvSpPr>
        <p:spPr>
          <a:xfrm>
            <a:off x="3094075" y="3159425"/>
            <a:ext cx="37113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eucha"/>
                <a:ea typeface="Neucha"/>
                <a:cs typeface="Neucha"/>
                <a:sym typeface="Neucha"/>
              </a:rPr>
              <a:t>He’s right! Have you ever wondered how Cloud stores so much information? It’s because he’s not storing it; he’s just </a:t>
            </a:r>
            <a:r>
              <a:rPr lang="en" sz="1500">
                <a:latin typeface="Neucha"/>
                <a:ea typeface="Neucha"/>
                <a:cs typeface="Neucha"/>
                <a:sym typeface="Neucha"/>
              </a:rPr>
              <a:t>retrieving</a:t>
            </a:r>
            <a:r>
              <a:rPr lang="en" sz="1500">
                <a:latin typeface="Neucha"/>
                <a:ea typeface="Neucha"/>
                <a:cs typeface="Neucha"/>
                <a:sym typeface="Neucha"/>
              </a:rPr>
              <a:t> it! What a fraud!</a:t>
            </a:r>
            <a:endParaRPr sz="1500">
              <a:latin typeface="Neucha"/>
              <a:ea typeface="Neucha"/>
              <a:cs typeface="Neucha"/>
              <a:sym typeface="Neucha"/>
            </a:endParaRPr>
          </a:p>
        </p:txBody>
      </p:sp>
      <p:sp>
        <p:nvSpPr>
          <p:cNvPr id="543" name="Google Shape;543;p42"/>
          <p:cNvSpPr txBox="1"/>
          <p:nvPr>
            <p:ph type="title"/>
          </p:nvPr>
        </p:nvSpPr>
        <p:spPr>
          <a:xfrm>
            <a:off x="2291250" y="1908338"/>
            <a:ext cx="38373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eucha"/>
                <a:ea typeface="Neucha"/>
                <a:cs typeface="Neucha"/>
                <a:sym typeface="Neucha"/>
              </a:rPr>
              <a:t>“God, I hate that ‘Cloud.’ He has no respect for us storage folks of the past.”</a:t>
            </a:r>
            <a:endParaRPr sz="1500">
              <a:latin typeface="Neucha"/>
              <a:ea typeface="Neucha"/>
              <a:cs typeface="Neucha"/>
              <a:sym typeface="Neuch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txBox="1"/>
          <p:nvPr>
            <p:ph type="title"/>
          </p:nvPr>
        </p:nvSpPr>
        <p:spPr>
          <a:xfrm>
            <a:off x="237450" y="14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comics will be animated and/or interactive</a:t>
            </a:r>
            <a:endParaRPr/>
          </a:p>
        </p:txBody>
      </p:sp>
      <p:sp>
        <p:nvSpPr>
          <p:cNvPr id="549" name="Google Shape;549;p43"/>
          <p:cNvSpPr txBox="1"/>
          <p:nvPr>
            <p:ph type="title"/>
          </p:nvPr>
        </p:nvSpPr>
        <p:spPr>
          <a:xfrm>
            <a:off x="2137850" y="1605050"/>
            <a:ext cx="20274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Neucha"/>
                <a:ea typeface="Neucha"/>
                <a:cs typeface="Neucha"/>
                <a:sym typeface="Neucha"/>
              </a:rPr>
              <a:t>Potential reader</a:t>
            </a:r>
            <a:endParaRPr sz="1700">
              <a:latin typeface="Neucha"/>
              <a:ea typeface="Neucha"/>
              <a:cs typeface="Neucha"/>
              <a:sym typeface="Neucha"/>
            </a:endParaRPr>
          </a:p>
        </p:txBody>
      </p:sp>
      <p:pic>
        <p:nvPicPr>
          <p:cNvPr id="550" name="Google Shape;550;p43"/>
          <p:cNvPicPr preferRelativeResize="0"/>
          <p:nvPr/>
        </p:nvPicPr>
        <p:blipFill rotWithShape="1">
          <a:blip r:embed="rId3">
            <a:alphaModFix/>
          </a:blip>
          <a:srcRect b="21326" l="50060" r="3140" t="20735"/>
          <a:stretch/>
        </p:blipFill>
        <p:spPr>
          <a:xfrm>
            <a:off x="3825125" y="2045750"/>
            <a:ext cx="2636451" cy="2357300"/>
          </a:xfrm>
          <a:prstGeom prst="rect">
            <a:avLst/>
          </a:prstGeom>
          <a:noFill/>
          <a:ln>
            <a:noFill/>
          </a:ln>
        </p:spPr>
      </p:pic>
      <p:cxnSp>
        <p:nvCxnSpPr>
          <p:cNvPr id="551" name="Google Shape;551;p43"/>
          <p:cNvCxnSpPr/>
          <p:nvPr/>
        </p:nvCxnSpPr>
        <p:spPr>
          <a:xfrm>
            <a:off x="3267250" y="2045750"/>
            <a:ext cx="625800" cy="19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4"/>
          <p:cNvSpPr txBox="1"/>
          <p:nvPr>
            <p:ph type="title"/>
          </p:nvPr>
        </p:nvSpPr>
        <p:spPr>
          <a:xfrm>
            <a:off x="311700" y="26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Comic will tell real, relevant stories</a:t>
            </a:r>
            <a:endParaRPr/>
          </a:p>
        </p:txBody>
      </p:sp>
      <p:pic>
        <p:nvPicPr>
          <p:cNvPr id="557" name="Google Shape;557;p44"/>
          <p:cNvPicPr preferRelativeResize="0"/>
          <p:nvPr/>
        </p:nvPicPr>
        <p:blipFill>
          <a:blip r:embed="rId3">
            <a:alphaModFix/>
          </a:blip>
          <a:stretch>
            <a:fillRect/>
          </a:stretch>
        </p:blipFill>
        <p:spPr>
          <a:xfrm>
            <a:off x="4479375" y="1658800"/>
            <a:ext cx="2086449" cy="1810426"/>
          </a:xfrm>
          <a:prstGeom prst="rect">
            <a:avLst/>
          </a:prstGeom>
          <a:noFill/>
          <a:ln>
            <a:noFill/>
          </a:ln>
        </p:spPr>
      </p:pic>
      <p:pic>
        <p:nvPicPr>
          <p:cNvPr id="558" name="Google Shape;558;p44"/>
          <p:cNvPicPr preferRelativeResize="0"/>
          <p:nvPr/>
        </p:nvPicPr>
        <p:blipFill>
          <a:blip r:embed="rId4">
            <a:alphaModFix/>
          </a:blip>
          <a:stretch>
            <a:fillRect/>
          </a:stretch>
        </p:blipFill>
        <p:spPr>
          <a:xfrm>
            <a:off x="3096575" y="2086949"/>
            <a:ext cx="1027650" cy="1382275"/>
          </a:xfrm>
          <a:prstGeom prst="rect">
            <a:avLst/>
          </a:prstGeom>
          <a:noFill/>
          <a:ln>
            <a:noFill/>
          </a:ln>
        </p:spPr>
      </p:pic>
      <p:sp>
        <p:nvSpPr>
          <p:cNvPr id="559" name="Google Shape;559;p44"/>
          <p:cNvSpPr txBox="1"/>
          <p:nvPr>
            <p:ph type="title"/>
          </p:nvPr>
        </p:nvSpPr>
        <p:spPr>
          <a:xfrm>
            <a:off x="1618050" y="3629513"/>
            <a:ext cx="5907900" cy="77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Neucha"/>
                <a:ea typeface="Neucha"/>
                <a:cs typeface="Neucha"/>
                <a:sym typeface="Neucha"/>
              </a:rPr>
              <a:t>“Dad, I keep getting bullied at school because you getting people in trouble.”</a:t>
            </a:r>
            <a:endParaRPr sz="2000">
              <a:latin typeface="Neucha"/>
              <a:ea typeface="Neucha"/>
              <a:cs typeface="Neucha"/>
              <a:sym typeface="Neuch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Project concept</a:t>
            </a:r>
            <a:endParaRPr>
              <a:latin typeface="Source Sans Pro"/>
              <a:ea typeface="Source Sans Pro"/>
              <a:cs typeface="Source Sans Pro"/>
              <a:sym typeface="Source Sans Pro"/>
            </a:endParaRPr>
          </a:p>
        </p:txBody>
      </p:sp>
      <p:sp>
        <p:nvSpPr>
          <p:cNvPr id="565" name="Google Shape;565;p45"/>
          <p:cNvSpPr txBox="1"/>
          <p:nvPr>
            <p:ph idx="1" type="body"/>
          </p:nvPr>
        </p:nvSpPr>
        <p:spPr>
          <a:xfrm>
            <a:off x="311700" y="1152475"/>
            <a:ext cx="8520600" cy="3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How (continued)?</a:t>
            </a:r>
            <a:endParaRPr sz="1400">
              <a:latin typeface="Source Sans Pro"/>
              <a:ea typeface="Source Sans Pro"/>
              <a:cs typeface="Source Sans Pro"/>
              <a:sym typeface="Source Sans Pro"/>
            </a:endParaRPr>
          </a:p>
          <a:p>
            <a:pPr indent="0" lvl="0" marL="0" rtl="0" algn="l">
              <a:spcBef>
                <a:spcPts val="1600"/>
              </a:spcBef>
              <a:spcAft>
                <a:spcPts val="0"/>
              </a:spcAft>
              <a:buNone/>
            </a:pPr>
            <a:r>
              <a:rPr lang="en" sz="1400">
                <a:solidFill>
                  <a:schemeClr val="dk1"/>
                </a:solidFill>
                <a:latin typeface="Source Sans Pro"/>
                <a:ea typeface="Source Sans Pro"/>
                <a:cs typeface="Source Sans Pro"/>
                <a:sym typeface="Source Sans Pro"/>
              </a:rPr>
              <a:t>Needed hardware. </a:t>
            </a:r>
            <a:r>
              <a:rPr i="1" lang="en" sz="1400">
                <a:solidFill>
                  <a:srgbClr val="666666"/>
                </a:solidFill>
                <a:latin typeface="Source Sans Pro"/>
                <a:ea typeface="Source Sans Pro"/>
                <a:cs typeface="Source Sans Pro"/>
                <a:sym typeface="Source Sans Pro"/>
              </a:rPr>
              <a:t>Hardware is not paid for by the program, except a laptop that would be loaned to you from Adobe IT. Corporate hardware sponsorships might be negotiated on a case-by-case basis. </a:t>
            </a:r>
            <a:endParaRPr i="1" sz="14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i="1" sz="1400">
              <a:solidFill>
                <a:srgbClr val="666666"/>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Technical requirements. </a:t>
            </a:r>
            <a:r>
              <a:rPr i="1" lang="en" sz="1400">
                <a:solidFill>
                  <a:srgbClr val="666666"/>
                </a:solidFill>
                <a:latin typeface="Source Sans Pro"/>
                <a:ea typeface="Source Sans Pro"/>
                <a:cs typeface="Source Sans Pro"/>
                <a:sym typeface="Source Sans Pro"/>
              </a:rPr>
              <a:t>Special software/tools, etc. What will your creative process be from beginning to end? What digital or analog tools will you use? How will mobile apps be integrated into your workflow? </a:t>
            </a:r>
            <a:endParaRPr i="1" sz="1400">
              <a:solidFill>
                <a:srgbClr val="666666"/>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Skills you still need to acquire, desired resources, and/or other support to pull-off this project.</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t/>
            </a:r>
            <a:endParaRPr sz="1400">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0"/>
              </a:spcBef>
              <a:spcAft>
                <a:spcPts val="1600"/>
              </a:spcAft>
              <a:buNone/>
            </a:pPr>
            <a:r>
              <a:t/>
            </a:r>
            <a:endParaRPr sz="1400">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46"/>
          <p:cNvPicPr preferRelativeResize="0"/>
          <p:nvPr/>
        </p:nvPicPr>
        <p:blipFill rotWithShape="1">
          <a:blip r:embed="rId3">
            <a:alphaModFix/>
          </a:blip>
          <a:srcRect b="27792" l="0" r="0" t="0"/>
          <a:stretch/>
        </p:blipFill>
        <p:spPr>
          <a:xfrm>
            <a:off x="1628700" y="1115800"/>
            <a:ext cx="5560050" cy="2865601"/>
          </a:xfrm>
          <a:prstGeom prst="rect">
            <a:avLst/>
          </a:prstGeom>
          <a:noFill/>
          <a:ln>
            <a:noFill/>
          </a:ln>
        </p:spPr>
      </p:pic>
      <p:cxnSp>
        <p:nvCxnSpPr>
          <p:cNvPr id="571" name="Google Shape;571;p46"/>
          <p:cNvCxnSpPr/>
          <p:nvPr/>
        </p:nvCxnSpPr>
        <p:spPr>
          <a:xfrm flipH="1">
            <a:off x="1605793" y="2521736"/>
            <a:ext cx="9300" cy="14514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6"/>
          <p:cNvCxnSpPr/>
          <p:nvPr/>
        </p:nvCxnSpPr>
        <p:spPr>
          <a:xfrm>
            <a:off x="7175150" y="2521726"/>
            <a:ext cx="0" cy="14514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46"/>
          <p:cNvCxnSpPr/>
          <p:nvPr/>
        </p:nvCxnSpPr>
        <p:spPr>
          <a:xfrm rot="10800000">
            <a:off x="1601550" y="3981400"/>
            <a:ext cx="5542200" cy="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46"/>
          <p:cNvCxnSpPr/>
          <p:nvPr/>
        </p:nvCxnSpPr>
        <p:spPr>
          <a:xfrm rot="10800000">
            <a:off x="1615300" y="2521725"/>
            <a:ext cx="4113300" cy="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46"/>
          <p:cNvCxnSpPr/>
          <p:nvPr/>
        </p:nvCxnSpPr>
        <p:spPr>
          <a:xfrm>
            <a:off x="5721900" y="1115801"/>
            <a:ext cx="0" cy="14151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46"/>
          <p:cNvCxnSpPr/>
          <p:nvPr/>
        </p:nvCxnSpPr>
        <p:spPr>
          <a:xfrm rot="10800000">
            <a:off x="5722050" y="1115800"/>
            <a:ext cx="1421700" cy="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46"/>
          <p:cNvCxnSpPr/>
          <p:nvPr/>
        </p:nvCxnSpPr>
        <p:spPr>
          <a:xfrm>
            <a:off x="7175143" y="1115801"/>
            <a:ext cx="0" cy="14514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46"/>
          <p:cNvSpPr txBox="1"/>
          <p:nvPr>
            <p:ph type="title"/>
          </p:nvPr>
        </p:nvSpPr>
        <p:spPr>
          <a:xfrm>
            <a:off x="1307825" y="1419125"/>
            <a:ext cx="424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Where do I want to be?</a:t>
            </a:r>
            <a:endParaRPr sz="3500">
              <a:latin typeface="Neucha"/>
              <a:ea typeface="Neucha"/>
              <a:cs typeface="Neucha"/>
              <a:sym typeface="Neuch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2" name="Shape 582"/>
        <p:cNvGrpSpPr/>
        <p:nvPr/>
      </p:nvGrpSpPr>
      <p:grpSpPr>
        <a:xfrm>
          <a:off x="0" y="0"/>
          <a:ext cx="0" cy="0"/>
          <a:chOff x="0" y="0"/>
          <a:chExt cx="0" cy="0"/>
        </a:xfrm>
      </p:grpSpPr>
      <p:sp>
        <p:nvSpPr>
          <p:cNvPr id="583" name="Google Shape;583;p47"/>
          <p:cNvSpPr txBox="1"/>
          <p:nvPr>
            <p:ph idx="1" type="body"/>
          </p:nvPr>
        </p:nvSpPr>
        <p:spPr>
          <a:xfrm>
            <a:off x="298700" y="1607075"/>
            <a:ext cx="447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Absolutely!</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I’m a firm believe of the concept of ‘active reading’: which is the idea of engaging with content in a way that builds brain synapses.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I believe in play, and with my coding skills, I’ll be able to implement ideas in creative ways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rPr lang="en" sz="1400">
                <a:solidFill>
                  <a:srgbClr val="000000"/>
                </a:solidFill>
                <a:latin typeface="Source Sans Pro"/>
                <a:ea typeface="Source Sans Pro"/>
                <a:cs typeface="Source Sans Pro"/>
                <a:sym typeface="Source Sans Pro"/>
              </a:rPr>
              <a:t>I also want to try my hand at articulating some of the complicated conversations happening around tech. I truly do believe that quite complicated ideas can be conveyed if visuals and interaction were encouraged to collaborate more regularly with written text.</a:t>
            </a:r>
            <a:endParaRPr sz="1400">
              <a:solidFill>
                <a:srgbClr val="000000"/>
              </a:solidFill>
              <a:latin typeface="Source Sans Pro"/>
              <a:ea typeface="Source Sans Pro"/>
              <a:cs typeface="Source Sans Pro"/>
              <a:sym typeface="Source Sans Pro"/>
            </a:endParaRPr>
          </a:p>
        </p:txBody>
      </p:sp>
      <p:sp>
        <p:nvSpPr>
          <p:cNvPr id="584" name="Google Shape;584;p47"/>
          <p:cNvSpPr/>
          <p:nvPr/>
        </p:nvSpPr>
        <p:spPr>
          <a:xfrm>
            <a:off x="4724275" y="1644562"/>
            <a:ext cx="3995400" cy="3339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47"/>
          <p:cNvPicPr preferRelativeResize="0"/>
          <p:nvPr/>
        </p:nvPicPr>
        <p:blipFill>
          <a:blip r:embed="rId3">
            <a:alphaModFix/>
          </a:blip>
          <a:stretch>
            <a:fillRect/>
          </a:stretch>
        </p:blipFill>
        <p:spPr>
          <a:xfrm>
            <a:off x="5025000" y="1694775"/>
            <a:ext cx="3393956" cy="3291225"/>
          </a:xfrm>
          <a:prstGeom prst="rect">
            <a:avLst/>
          </a:prstGeom>
          <a:noFill/>
          <a:ln>
            <a:noFill/>
          </a:ln>
        </p:spPr>
      </p:pic>
      <p:sp>
        <p:nvSpPr>
          <p:cNvPr id="586" name="Google Shape;586;p47"/>
          <p:cNvSpPr/>
          <p:nvPr/>
        </p:nvSpPr>
        <p:spPr>
          <a:xfrm>
            <a:off x="3199874" y="1486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txBox="1"/>
          <p:nvPr>
            <p:ph type="title"/>
          </p:nvPr>
        </p:nvSpPr>
        <p:spPr>
          <a:xfrm>
            <a:off x="3280850" y="231000"/>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588" name="Google Shape;588;p47"/>
          <p:cNvSpPr/>
          <p:nvPr/>
        </p:nvSpPr>
        <p:spPr>
          <a:xfrm>
            <a:off x="6020063" y="144026"/>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txBox="1"/>
          <p:nvPr>
            <p:ph type="title"/>
          </p:nvPr>
        </p:nvSpPr>
        <p:spPr>
          <a:xfrm>
            <a:off x="6189925" y="297201"/>
            <a:ext cx="1064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I’m the hero.</a:t>
            </a:r>
            <a:endParaRPr sz="1200">
              <a:latin typeface="Neucha"/>
              <a:ea typeface="Neucha"/>
              <a:cs typeface="Neucha"/>
              <a:sym typeface="Neucha"/>
            </a:endParaRPr>
          </a:p>
        </p:txBody>
      </p:sp>
      <p:pic>
        <p:nvPicPr>
          <p:cNvPr id="590" name="Google Shape;590;p47"/>
          <p:cNvPicPr preferRelativeResize="0"/>
          <p:nvPr/>
        </p:nvPicPr>
        <p:blipFill rotWithShape="1">
          <a:blip r:embed="rId4">
            <a:alphaModFix/>
          </a:blip>
          <a:srcRect b="6896" l="2346" r="69244" t="43203"/>
          <a:stretch/>
        </p:blipFill>
        <p:spPr>
          <a:xfrm>
            <a:off x="7705621" y="125430"/>
            <a:ext cx="1064280" cy="1336621"/>
          </a:xfrm>
          <a:prstGeom prst="rect">
            <a:avLst/>
          </a:prstGeom>
          <a:noFill/>
          <a:ln>
            <a:noFill/>
          </a:ln>
        </p:spPr>
      </p:pic>
      <p:sp>
        <p:nvSpPr>
          <p:cNvPr id="591" name="Google Shape;591;p47"/>
          <p:cNvSpPr/>
          <p:nvPr/>
        </p:nvSpPr>
        <p:spPr>
          <a:xfrm>
            <a:off x="298699" y="148626"/>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txBox="1"/>
          <p:nvPr>
            <p:ph type="title"/>
          </p:nvPr>
        </p:nvSpPr>
        <p:spPr>
          <a:xfrm>
            <a:off x="664725" y="346675"/>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Introduction</a:t>
            </a:r>
            <a:endParaRPr sz="2700">
              <a:latin typeface="Neucha"/>
              <a:ea typeface="Neucha"/>
              <a:cs typeface="Neucha"/>
              <a:sym typeface="Neuch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8"/>
          <p:cNvSpPr txBox="1"/>
          <p:nvPr>
            <p:ph type="title"/>
          </p:nvPr>
        </p:nvSpPr>
        <p:spPr>
          <a:xfrm>
            <a:off x="311700" y="88125"/>
            <a:ext cx="89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3) I will become independent by building something that grows</a:t>
            </a:r>
            <a:endParaRPr>
              <a:latin typeface="Neucha"/>
              <a:ea typeface="Neucha"/>
              <a:cs typeface="Neucha"/>
              <a:sym typeface="Neucha"/>
            </a:endParaRPr>
          </a:p>
        </p:txBody>
      </p:sp>
      <p:sp>
        <p:nvSpPr>
          <p:cNvPr id="598" name="Google Shape;598;p48"/>
          <p:cNvSpPr txBox="1"/>
          <p:nvPr>
            <p:ph idx="1" type="body"/>
          </p:nvPr>
        </p:nvSpPr>
        <p:spPr>
          <a:xfrm>
            <a:off x="206725" y="903175"/>
            <a:ext cx="5244000" cy="38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ans Pro"/>
                <a:ea typeface="Source Sans Pro"/>
                <a:cs typeface="Source Sans Pro"/>
                <a:sym typeface="Source Sans Pro"/>
              </a:rPr>
              <a:t>I don’t want to become just another content creator.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chemeClr val="dk1"/>
                </a:solidFill>
                <a:latin typeface="Source Sans Pro"/>
                <a:ea typeface="Source Sans Pro"/>
                <a:cs typeface="Source Sans Pro"/>
                <a:sym typeface="Source Sans Pro"/>
              </a:rPr>
              <a:t>Rather than marketing myself, I want to have something separate from me that has a life of its own. It will become more manageable for me to curate, market, and even end it as needed. And, at the very least, it’ll be a complete project that I can add to my portfolio.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chemeClr val="dk1"/>
                </a:solidFill>
                <a:latin typeface="Source Sans Pro"/>
                <a:ea typeface="Source Sans Pro"/>
                <a:cs typeface="Source Sans Pro"/>
                <a:sym typeface="Source Sans Pro"/>
              </a:rPr>
              <a:t>There are many ways a project can grow. With my skill set of code and illustration, I can:</a:t>
            </a:r>
            <a:endParaRPr sz="1400">
              <a:solidFill>
                <a:schemeClr val="dk1"/>
              </a:solidFill>
              <a:latin typeface="Source Sans Pro"/>
              <a:ea typeface="Source Sans Pro"/>
              <a:cs typeface="Source Sans Pro"/>
              <a:sym typeface="Source Sans Pro"/>
            </a:endParaRPr>
          </a:p>
          <a:p>
            <a:pPr indent="-317500" lvl="0" marL="457200" rtl="0" algn="l">
              <a:spcBef>
                <a:spcPts val="160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Create a blog or newsletter</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Write (or draw) a book</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Create an animated show</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Create a brand and sell merchandise</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So much more</a:t>
            </a:r>
            <a:endParaRPr sz="1400">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pic>
        <p:nvPicPr>
          <p:cNvPr id="599" name="Google Shape;599;p48"/>
          <p:cNvPicPr preferRelativeResize="0"/>
          <p:nvPr/>
        </p:nvPicPr>
        <p:blipFill rotWithShape="1">
          <a:blip r:embed="rId3">
            <a:alphaModFix/>
          </a:blip>
          <a:srcRect b="13081" l="30234" r="2248" t="0"/>
          <a:stretch/>
        </p:blipFill>
        <p:spPr>
          <a:xfrm>
            <a:off x="5450725" y="1183125"/>
            <a:ext cx="3693276" cy="3433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9"/>
          <p:cNvSpPr txBox="1"/>
          <p:nvPr>
            <p:ph type="title"/>
          </p:nvPr>
        </p:nvSpPr>
        <p:spPr>
          <a:xfrm>
            <a:off x="311700" y="24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Medium/Format</a:t>
            </a:r>
            <a:endParaRPr/>
          </a:p>
        </p:txBody>
      </p:sp>
      <p:sp>
        <p:nvSpPr>
          <p:cNvPr id="605" name="Google Shape;605;p49"/>
          <p:cNvSpPr txBox="1"/>
          <p:nvPr>
            <p:ph idx="1" type="body"/>
          </p:nvPr>
        </p:nvSpPr>
        <p:spPr>
          <a:xfrm>
            <a:off x="311700" y="821975"/>
            <a:ext cx="46047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The deliverables for this project include the comics, and the place that the comics will live:</a:t>
            </a:r>
            <a:endParaRPr sz="1400">
              <a:solidFill>
                <a:srgbClr val="000000"/>
              </a:solidFill>
              <a:latin typeface="Source Sans Pro"/>
              <a:ea typeface="Source Sans Pro"/>
              <a:cs typeface="Source Sans Pro"/>
              <a:sym typeface="Source Sans Pro"/>
            </a:endParaRPr>
          </a:p>
          <a:p>
            <a:pPr indent="-317500" lvl="0" marL="457200" rtl="0" algn="l">
              <a:spcBef>
                <a:spcPts val="1600"/>
              </a:spcBef>
              <a:spcAft>
                <a:spcPts val="0"/>
              </a:spcAft>
              <a:buClr>
                <a:srgbClr val="000000"/>
              </a:buClr>
              <a:buSzPts val="1400"/>
              <a:buFont typeface="Source Sans Pro"/>
              <a:buChar char="-"/>
            </a:pPr>
            <a:r>
              <a:rPr b="1" lang="en" sz="1400">
                <a:solidFill>
                  <a:srgbClr val="000000"/>
                </a:solidFill>
                <a:latin typeface="Source Sans Pro"/>
                <a:ea typeface="Source Sans Pro"/>
                <a:cs typeface="Source Sans Pro"/>
                <a:sym typeface="Source Sans Pro"/>
              </a:rPr>
              <a:t>(52) </a:t>
            </a:r>
            <a:r>
              <a:rPr lang="en" sz="1400">
                <a:solidFill>
                  <a:srgbClr val="000000"/>
                </a:solidFill>
                <a:latin typeface="Source Sans Pro"/>
                <a:ea typeface="Source Sans Pro"/>
                <a:cs typeface="Source Sans Pro"/>
                <a:sym typeface="Source Sans Pro"/>
              </a:rPr>
              <a:t>single or multi-pane comics that will be posted on social media weekly, mainly Instagram. The goal for these comics will be to promote the brand, and </a:t>
            </a:r>
            <a:r>
              <a:rPr lang="en" sz="1400">
                <a:solidFill>
                  <a:srgbClr val="000000"/>
                </a:solidFill>
                <a:latin typeface="Source Sans Pro"/>
                <a:ea typeface="Source Sans Pro"/>
                <a:cs typeface="Source Sans Pro"/>
                <a:sym typeface="Source Sans Pro"/>
              </a:rPr>
              <a:t>attract readers to more high-value stories</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b="1" lang="en" sz="1400">
                <a:solidFill>
                  <a:srgbClr val="000000"/>
                </a:solidFill>
                <a:latin typeface="Source Sans Pro"/>
                <a:ea typeface="Source Sans Pro"/>
                <a:cs typeface="Source Sans Pro"/>
                <a:sym typeface="Source Sans Pro"/>
              </a:rPr>
              <a:t>(6) </a:t>
            </a:r>
            <a:r>
              <a:rPr lang="en" sz="1400">
                <a:solidFill>
                  <a:srgbClr val="000000"/>
                </a:solidFill>
                <a:latin typeface="Source Sans Pro"/>
                <a:ea typeface="Source Sans Pro"/>
                <a:cs typeface="Source Sans Pro"/>
                <a:sym typeface="Source Sans Pro"/>
              </a:rPr>
              <a:t>monthly “features” that will incorporate more text, more analysis, and probably code. These blog posts, for lack of a better term, will be high-value creations where the limits of art and technology are really experimented with</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b="1" lang="en" sz="1400">
                <a:solidFill>
                  <a:srgbClr val="000000"/>
                </a:solidFill>
                <a:latin typeface="Source Sans Pro"/>
                <a:ea typeface="Source Sans Pro"/>
                <a:cs typeface="Source Sans Pro"/>
                <a:sym typeface="Source Sans Pro"/>
              </a:rPr>
              <a:t>(1) </a:t>
            </a:r>
            <a:r>
              <a:rPr lang="en" sz="1400">
                <a:solidFill>
                  <a:srgbClr val="000000"/>
                </a:solidFill>
                <a:latin typeface="Source Sans Pro"/>
                <a:ea typeface="Source Sans Pro"/>
                <a:cs typeface="Source Sans Pro"/>
                <a:sym typeface="Source Sans Pro"/>
              </a:rPr>
              <a:t>website that will host both the features and the comic strips. Eventually, the site will scale to host a shop</a:t>
            </a:r>
            <a:endParaRPr sz="1400">
              <a:solidFill>
                <a:srgbClr val="000000"/>
              </a:solidFill>
              <a:latin typeface="Source Sans Pro"/>
              <a:ea typeface="Source Sans Pro"/>
              <a:cs typeface="Source Sans Pro"/>
              <a:sym typeface="Source Sans Pro"/>
            </a:endParaRPr>
          </a:p>
        </p:txBody>
      </p:sp>
      <p:pic>
        <p:nvPicPr>
          <p:cNvPr id="606" name="Google Shape;606;p49"/>
          <p:cNvPicPr preferRelativeResize="0"/>
          <p:nvPr/>
        </p:nvPicPr>
        <p:blipFill>
          <a:blip r:embed="rId3">
            <a:alphaModFix/>
          </a:blip>
          <a:stretch>
            <a:fillRect/>
          </a:stretch>
        </p:blipFill>
        <p:spPr>
          <a:xfrm>
            <a:off x="6951900" y="667502"/>
            <a:ext cx="1552100" cy="1537854"/>
          </a:xfrm>
          <a:prstGeom prst="rect">
            <a:avLst/>
          </a:prstGeom>
          <a:noFill/>
          <a:ln>
            <a:noFill/>
          </a:ln>
        </p:spPr>
      </p:pic>
      <p:pic>
        <p:nvPicPr>
          <p:cNvPr id="607" name="Google Shape;607;p49"/>
          <p:cNvPicPr preferRelativeResize="0"/>
          <p:nvPr/>
        </p:nvPicPr>
        <p:blipFill>
          <a:blip r:embed="rId4">
            <a:alphaModFix/>
          </a:blip>
          <a:stretch>
            <a:fillRect/>
          </a:stretch>
        </p:blipFill>
        <p:spPr>
          <a:xfrm>
            <a:off x="6486700" y="2473400"/>
            <a:ext cx="2086449" cy="1810426"/>
          </a:xfrm>
          <a:prstGeom prst="rect">
            <a:avLst/>
          </a:prstGeom>
          <a:noFill/>
          <a:ln>
            <a:noFill/>
          </a:ln>
        </p:spPr>
      </p:pic>
      <p:pic>
        <p:nvPicPr>
          <p:cNvPr id="608" name="Google Shape;608;p49"/>
          <p:cNvPicPr preferRelativeResize="0"/>
          <p:nvPr/>
        </p:nvPicPr>
        <p:blipFill>
          <a:blip r:embed="rId5">
            <a:alphaModFix/>
          </a:blip>
          <a:stretch>
            <a:fillRect/>
          </a:stretch>
        </p:blipFill>
        <p:spPr>
          <a:xfrm>
            <a:off x="5924250" y="1864587"/>
            <a:ext cx="1027650" cy="1382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2" name="Shape 612"/>
        <p:cNvGrpSpPr/>
        <p:nvPr/>
      </p:nvGrpSpPr>
      <p:grpSpPr>
        <a:xfrm>
          <a:off x="0" y="0"/>
          <a:ext cx="0" cy="0"/>
          <a:chOff x="0" y="0"/>
          <a:chExt cx="0" cy="0"/>
        </a:xfrm>
      </p:grpSpPr>
      <p:sp>
        <p:nvSpPr>
          <p:cNvPr id="613" name="Google Shape;613;p50"/>
          <p:cNvSpPr txBox="1"/>
          <p:nvPr>
            <p:ph type="title"/>
          </p:nvPr>
        </p:nvSpPr>
        <p:spPr>
          <a:xfrm>
            <a:off x="311700" y="24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Machines. </a:t>
            </a:r>
            <a:endParaRPr/>
          </a:p>
        </p:txBody>
      </p:sp>
      <p:sp>
        <p:nvSpPr>
          <p:cNvPr id="614" name="Google Shape;614;p50"/>
          <p:cNvSpPr txBox="1"/>
          <p:nvPr>
            <p:ph idx="1" type="body"/>
          </p:nvPr>
        </p:nvSpPr>
        <p:spPr>
          <a:xfrm>
            <a:off x="209400" y="821975"/>
            <a:ext cx="46047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My project is to create an online comic series about a town full of technology. I want these comics not to be just humorous, but educational as well, with each focusing on a specific piece of technology and its history.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The intention is to normalize the usage of visual media like illustrations to explain and discuss complex topics.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The world we are living in is changing incredibly quickly, and it’s hard for anyone to keep up, yet alone those who are visual learners. This comic is an opportunity to discuss some of those current events surrounding technology, and remind the world how a lot of it is still is imperfect and in its infancy.</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Ultimately, the goal for this webcomic is to be an </a:t>
            </a:r>
            <a:r>
              <a:rPr b="1" lang="en" sz="1400">
                <a:solidFill>
                  <a:srgbClr val="000000"/>
                </a:solidFill>
                <a:latin typeface="Source Sans Pro"/>
                <a:ea typeface="Source Sans Pro"/>
                <a:cs typeface="Source Sans Pro"/>
                <a:sym typeface="Source Sans Pro"/>
              </a:rPr>
              <a:t>accessible introduction to technology</a:t>
            </a:r>
            <a:r>
              <a:rPr lang="en" sz="1400">
                <a:solidFill>
                  <a:srgbClr val="000000"/>
                </a:solidFill>
                <a:latin typeface="Source Sans Pro"/>
                <a:ea typeface="Source Sans Pro"/>
                <a:cs typeface="Source Sans Pro"/>
                <a:sym typeface="Source Sans Pro"/>
              </a:rPr>
              <a:t>, coding, and our new world.</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pic>
        <p:nvPicPr>
          <p:cNvPr id="615" name="Google Shape;615;p50"/>
          <p:cNvPicPr preferRelativeResize="0"/>
          <p:nvPr/>
        </p:nvPicPr>
        <p:blipFill>
          <a:blip r:embed="rId3">
            <a:alphaModFix/>
          </a:blip>
          <a:stretch>
            <a:fillRect/>
          </a:stretch>
        </p:blipFill>
        <p:spPr>
          <a:xfrm>
            <a:off x="5345200" y="821975"/>
            <a:ext cx="3798799" cy="3785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1"/>
          <p:cNvSpPr txBox="1"/>
          <p:nvPr>
            <p:ph type="title"/>
          </p:nvPr>
        </p:nvSpPr>
        <p:spPr>
          <a:xfrm>
            <a:off x="311700" y="23507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eucha"/>
              <a:buAutoNum type="arabicParenR"/>
            </a:pPr>
            <a:r>
              <a:rPr lang="en">
                <a:latin typeface="Neucha"/>
                <a:ea typeface="Neucha"/>
                <a:cs typeface="Neucha"/>
                <a:sym typeface="Neucha"/>
              </a:rPr>
              <a:t>I want my work to be truly interdisciplinary</a:t>
            </a:r>
            <a:endParaRPr>
              <a:latin typeface="Neucha"/>
              <a:ea typeface="Neucha"/>
              <a:cs typeface="Neucha"/>
              <a:sym typeface="Neucha"/>
            </a:endParaRPr>
          </a:p>
        </p:txBody>
      </p:sp>
      <p:sp>
        <p:nvSpPr>
          <p:cNvPr id="621" name="Google Shape;621;p51"/>
          <p:cNvSpPr txBox="1"/>
          <p:nvPr>
            <p:ph idx="1" type="body"/>
          </p:nvPr>
        </p:nvSpPr>
        <p:spPr>
          <a:xfrm>
            <a:off x="206725" y="1449763"/>
            <a:ext cx="4698000" cy="24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I’ve dipped my toes in the pool of interdisciplinary work, and I want to push this experimentation as far as I can.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I want to take part in fighting back against the narrative of art or technology, building the narrative of art </a:t>
            </a:r>
            <a:r>
              <a:rPr i="1" lang="en" sz="1400">
                <a:solidFill>
                  <a:srgbClr val="000000"/>
                </a:solidFill>
                <a:latin typeface="Source Sans Pro"/>
                <a:ea typeface="Source Sans Pro"/>
                <a:cs typeface="Source Sans Pro"/>
                <a:sym typeface="Source Sans Pro"/>
              </a:rPr>
              <a:t>and</a:t>
            </a:r>
            <a:r>
              <a:rPr lang="en" sz="1400">
                <a:solidFill>
                  <a:srgbClr val="000000"/>
                </a:solidFill>
                <a:latin typeface="Source Sans Pro"/>
                <a:ea typeface="Source Sans Pro"/>
                <a:cs typeface="Source Sans Pro"/>
                <a:sym typeface="Source Sans Pro"/>
              </a:rPr>
              <a:t> technology.</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It would be amazing if visuals such as illustrations and animations started appearing in technical reports and whitepapers.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pic>
        <p:nvPicPr>
          <p:cNvPr id="622" name="Google Shape;622;p51"/>
          <p:cNvPicPr preferRelativeResize="0"/>
          <p:nvPr/>
        </p:nvPicPr>
        <p:blipFill rotWithShape="1">
          <a:blip r:embed="rId3">
            <a:alphaModFix/>
          </a:blip>
          <a:srcRect b="20721" l="0" r="0" t="7526"/>
          <a:stretch/>
        </p:blipFill>
        <p:spPr>
          <a:xfrm>
            <a:off x="5096425" y="1253250"/>
            <a:ext cx="3895176" cy="2794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a:t>
            </a:r>
            <a:r>
              <a:rPr lang="en">
                <a:highlight>
                  <a:srgbClr val="FFFF00"/>
                </a:highlight>
              </a:rPr>
              <a:t>video</a:t>
            </a:r>
            <a:r>
              <a:rPr lang="en"/>
              <a:t> applicants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Source Sans Pro"/>
                <a:ea typeface="Source Sans Pro"/>
                <a:cs typeface="Source Sans Pro"/>
                <a:sym typeface="Source Sans Pro"/>
              </a:rPr>
              <a:t>If you are a </a:t>
            </a:r>
            <a:r>
              <a:rPr lang="en" sz="1400" u="sng">
                <a:solidFill>
                  <a:srgbClr val="000000"/>
                </a:solidFill>
                <a:highlight>
                  <a:srgbClr val="FFFF00"/>
                </a:highlight>
                <a:latin typeface="Source Sans Pro"/>
                <a:ea typeface="Source Sans Pro"/>
                <a:cs typeface="Source Sans Pro"/>
                <a:sym typeface="Source Sans Pro"/>
              </a:rPr>
              <a:t>video creator</a:t>
            </a:r>
            <a:r>
              <a:rPr lang="en" sz="1400">
                <a:solidFill>
                  <a:srgbClr val="000000"/>
                </a:solidFill>
                <a:highlight>
                  <a:srgbClr val="FFFF00"/>
                </a:highlight>
                <a:latin typeface="Source Sans Pro"/>
                <a:ea typeface="Source Sans Pro"/>
                <a:cs typeface="Source Sans Pro"/>
                <a:sym typeface="Source Sans Pro"/>
              </a:rPr>
              <a:t>: </a:t>
            </a:r>
            <a:endParaRPr sz="1400">
              <a:solidFill>
                <a:srgbClr val="000000"/>
              </a:solidFill>
              <a:highlight>
                <a:srgbClr val="FFFF00"/>
              </a:highlight>
              <a:latin typeface="Source Sans Pro"/>
              <a:ea typeface="Source Sans Pro"/>
              <a:cs typeface="Source Sans Pro"/>
              <a:sym typeface="Source Sans Pro"/>
            </a:endParaRPr>
          </a:p>
          <a:p>
            <a:pPr indent="0" lvl="0" marL="0" rtl="0" algn="l">
              <a:spcBef>
                <a:spcPts val="1600"/>
              </a:spcBef>
              <a:spcAft>
                <a:spcPts val="0"/>
              </a:spcAft>
              <a:buNone/>
            </a:pPr>
            <a:r>
              <a:rPr b="1" lang="en" sz="1400">
                <a:solidFill>
                  <a:srgbClr val="000000"/>
                </a:solidFill>
                <a:latin typeface="Source Sans Pro"/>
                <a:ea typeface="Source Sans Pro"/>
                <a:cs typeface="Source Sans Pro"/>
                <a:sym typeface="Source Sans Pro"/>
              </a:rPr>
              <a:t>Create</a:t>
            </a:r>
            <a:r>
              <a:rPr b="1" lang="en" sz="1400">
                <a:solidFill>
                  <a:srgbClr val="000000"/>
                </a:solidFill>
                <a:latin typeface="Source Sans Pro"/>
                <a:ea typeface="Source Sans Pro"/>
                <a:cs typeface="Source Sans Pro"/>
                <a:sym typeface="Source Sans Pro"/>
              </a:rPr>
              <a:t> a video that covers the topics on slides 8-17</a:t>
            </a:r>
            <a:r>
              <a:rPr lang="en" sz="1400">
                <a:solidFill>
                  <a:srgbClr val="000000"/>
                </a:solidFill>
                <a:latin typeface="Source Sans Pro"/>
                <a:ea typeface="Source Sans Pro"/>
                <a:cs typeface="Source Sans Pro"/>
                <a:sym typeface="Source Sans Pro"/>
              </a:rPr>
              <a:t>. </a:t>
            </a:r>
            <a:r>
              <a:rPr b="1" lang="en" sz="1400">
                <a:solidFill>
                  <a:schemeClr val="dk1"/>
                </a:solidFill>
                <a:latin typeface="Source Sans Pro"/>
                <a:ea typeface="Source Sans Pro"/>
                <a:cs typeface="Source Sans Pro"/>
                <a:sym typeface="Source Sans Pro"/>
              </a:rPr>
              <a:t>Include the link to  your private YouTube or Vimeo video submission in your slides,</a:t>
            </a:r>
            <a:r>
              <a:rPr lang="en" sz="1400">
                <a:solidFill>
                  <a:srgbClr val="000000"/>
                </a:solidFill>
                <a:latin typeface="Source Sans Pro"/>
                <a:ea typeface="Source Sans Pro"/>
                <a:cs typeface="Source Sans Pro"/>
                <a:sym typeface="Source Sans Pro"/>
              </a:rPr>
              <a:t> </a:t>
            </a:r>
            <a:r>
              <a:rPr b="1" i="1" lang="en" sz="1400">
                <a:solidFill>
                  <a:srgbClr val="000000"/>
                </a:solidFill>
                <a:latin typeface="Source Sans Pro"/>
                <a:ea typeface="Source Sans Pro"/>
                <a:cs typeface="Source Sans Pro"/>
                <a:sym typeface="Source Sans Pro"/>
              </a:rPr>
              <a:t>and </a:t>
            </a:r>
            <a:r>
              <a:rPr b="1" lang="en" sz="1400">
                <a:solidFill>
                  <a:srgbClr val="000000"/>
                </a:solidFill>
                <a:latin typeface="Source Sans Pro"/>
                <a:ea typeface="Source Sans Pro"/>
                <a:cs typeface="Source Sans Pro"/>
                <a:sym typeface="Source Sans Pro"/>
              </a:rPr>
              <a:t>create written content for</a:t>
            </a:r>
            <a:r>
              <a:rPr b="1" lang="en" sz="1400">
                <a:solidFill>
                  <a:srgbClr val="000000"/>
                </a:solidFill>
                <a:latin typeface="Source Sans Pro"/>
                <a:ea typeface="Source Sans Pro"/>
                <a:cs typeface="Source Sans Pro"/>
                <a:sym typeface="Source Sans Pro"/>
              </a:rPr>
              <a:t> slides 18-</a:t>
            </a:r>
            <a:r>
              <a:rPr b="1" lang="en" sz="1400">
                <a:solidFill>
                  <a:srgbClr val="000000"/>
                </a:solidFill>
                <a:latin typeface="Source Sans Pro"/>
                <a:ea typeface="Source Sans Pro"/>
                <a:cs typeface="Source Sans Pro"/>
                <a:sym typeface="Source Sans Pro"/>
              </a:rPr>
              <a:t>20. </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chemeClr val="dk1"/>
                </a:solidFill>
                <a:latin typeface="Source Sans Pro"/>
                <a:ea typeface="Source Sans Pro"/>
                <a:cs typeface="Source Sans Pro"/>
                <a:sym typeface="Source Sans Pro"/>
              </a:rPr>
              <a:t>Due to the large number of applicants, we can only view </a:t>
            </a:r>
            <a:r>
              <a:rPr lang="en" sz="1400" u="sng">
                <a:solidFill>
                  <a:schemeClr val="dk1"/>
                </a:solidFill>
                <a:latin typeface="Source Sans Pro"/>
                <a:ea typeface="Source Sans Pro"/>
                <a:cs typeface="Source Sans Pro"/>
                <a:sym typeface="Source Sans Pro"/>
              </a:rPr>
              <a:t>5 minutes</a:t>
            </a:r>
            <a:r>
              <a:rPr lang="en" sz="1400">
                <a:solidFill>
                  <a:schemeClr val="dk1"/>
                </a:solidFill>
                <a:latin typeface="Source Sans Pro"/>
                <a:ea typeface="Source Sans Pro"/>
                <a:cs typeface="Source Sans Pro"/>
                <a:sym typeface="Source Sans Pro"/>
              </a:rPr>
              <a:t> of video per application, so we suggest you not exceed that length so that all of your content can be reviewed.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1600"/>
              </a:spcAft>
              <a:buNone/>
            </a:pPr>
            <a:r>
              <a:rPr lang="en" sz="1400">
                <a:solidFill>
                  <a:srgbClr val="000000"/>
                </a:solidFill>
                <a:latin typeface="Source Sans Pro"/>
                <a:ea typeface="Source Sans Pro"/>
                <a:cs typeface="Source Sans Pro"/>
                <a:sym typeface="Source Sans Pro"/>
              </a:rPr>
              <a:t>Visit </a:t>
            </a:r>
            <a:r>
              <a:rPr lang="en" sz="1400" u="sng">
                <a:solidFill>
                  <a:schemeClr val="hlink"/>
                </a:solidFill>
                <a:latin typeface="Source Sans Pro"/>
                <a:ea typeface="Source Sans Pro"/>
                <a:cs typeface="Source Sans Pro"/>
                <a:sym typeface="Source Sans Pro"/>
                <a:hlinkClick r:id="rId3"/>
              </a:rPr>
              <a:t>our site</a:t>
            </a:r>
            <a:r>
              <a:rPr lang="en" sz="1400">
                <a:solidFill>
                  <a:srgbClr val="000000"/>
                </a:solidFill>
                <a:latin typeface="Source Sans Pro"/>
                <a:ea typeface="Source Sans Pro"/>
                <a:cs typeface="Source Sans Pro"/>
                <a:sym typeface="Source Sans Pro"/>
              </a:rPr>
              <a:t> for a past Resident example of a video submission. </a:t>
            </a:r>
            <a:endParaRPr sz="1400">
              <a:solidFill>
                <a:srgbClr val="000000"/>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2"/>
          <p:cNvSpPr txBox="1"/>
          <p:nvPr>
            <p:ph type="title"/>
          </p:nvPr>
        </p:nvSpPr>
        <p:spPr>
          <a:xfrm>
            <a:off x="311700" y="23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2) In order to do that, I want to be fully independent</a:t>
            </a:r>
            <a:endParaRPr>
              <a:latin typeface="Neucha"/>
              <a:ea typeface="Neucha"/>
              <a:cs typeface="Neucha"/>
              <a:sym typeface="Neucha"/>
            </a:endParaRPr>
          </a:p>
        </p:txBody>
      </p:sp>
      <p:sp>
        <p:nvSpPr>
          <p:cNvPr id="628" name="Google Shape;628;p52"/>
          <p:cNvSpPr txBox="1"/>
          <p:nvPr>
            <p:ph idx="1" type="body"/>
          </p:nvPr>
        </p:nvSpPr>
        <p:spPr>
          <a:xfrm>
            <a:off x="206725" y="903175"/>
            <a:ext cx="3712200" cy="34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ans Pro"/>
                <a:ea typeface="Source Sans Pro"/>
                <a:cs typeface="Source Sans Pro"/>
                <a:sym typeface="Source Sans Pro"/>
              </a:rPr>
              <a:t>While the Guardian was a dream job in some ways, it had its limitations, and I often felt like I had to compromise my creative vision.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I want to become independent so in the future, I am able to tell my full truth and dictate how my content is created. Nicky Case, Mona Chalabi. Pudding.cool</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Because of my desire for full independence and creativity, my intended audience would be the general public!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rPr lang="en" sz="1400">
                <a:solidFill>
                  <a:schemeClr val="dk1"/>
                </a:solidFill>
                <a:latin typeface="Source Sans Pro"/>
                <a:ea typeface="Source Sans Pro"/>
                <a:cs typeface="Source Sans Pro"/>
                <a:sym typeface="Source Sans Pro"/>
              </a:rPr>
              <a:t>I want to market to those that really resonate with my vision and start to build a community around visual thinking. </a:t>
            </a:r>
            <a:endParaRPr sz="1400">
              <a:solidFill>
                <a:schemeClr val="dk1"/>
              </a:solidFill>
              <a:latin typeface="Source Sans Pro"/>
              <a:ea typeface="Source Sans Pro"/>
              <a:cs typeface="Source Sans Pro"/>
              <a:sym typeface="Source Sans Pro"/>
            </a:endParaRPr>
          </a:p>
          <a:p>
            <a:pPr indent="0" lvl="0" marL="0" rtl="0" algn="l">
              <a:spcBef>
                <a:spcPts val="1600"/>
              </a:spcBef>
              <a:spcAft>
                <a:spcPts val="0"/>
              </a:spcAft>
              <a:buClr>
                <a:schemeClr val="dk1"/>
              </a:buClr>
              <a:buSzPts val="1100"/>
              <a:buFont typeface="Arial"/>
              <a:buNone/>
            </a:pPr>
            <a:r>
              <a:t/>
            </a:r>
            <a:endParaRPr sz="1400">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sp>
        <p:nvSpPr>
          <p:cNvPr id="629" name="Google Shape;629;p52"/>
          <p:cNvSpPr/>
          <p:nvPr/>
        </p:nvSpPr>
        <p:spPr>
          <a:xfrm>
            <a:off x="5265950" y="1102175"/>
            <a:ext cx="3320100" cy="349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52"/>
          <p:cNvPicPr preferRelativeResize="0"/>
          <p:nvPr/>
        </p:nvPicPr>
        <p:blipFill rotWithShape="1">
          <a:blip r:embed="rId3">
            <a:alphaModFix/>
          </a:blip>
          <a:srcRect b="12435" l="0" r="44137" t="9353"/>
          <a:stretch/>
        </p:blipFill>
        <p:spPr>
          <a:xfrm>
            <a:off x="5265948" y="1188925"/>
            <a:ext cx="3407152" cy="3410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Project concept</a:t>
            </a:r>
            <a:endParaRPr>
              <a:latin typeface="Source Sans Pro"/>
              <a:ea typeface="Source Sans Pro"/>
              <a:cs typeface="Source Sans Pro"/>
              <a:sym typeface="Source Sans Pro"/>
            </a:endParaRPr>
          </a:p>
        </p:txBody>
      </p:sp>
      <p:sp>
        <p:nvSpPr>
          <p:cNvPr id="636" name="Google Shape;636;p53"/>
          <p:cNvSpPr txBox="1"/>
          <p:nvPr>
            <p:ph idx="1" type="body"/>
          </p:nvPr>
        </p:nvSpPr>
        <p:spPr>
          <a:xfrm>
            <a:off x="311700" y="1152475"/>
            <a:ext cx="349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Source Sans Pro"/>
                <a:ea typeface="Source Sans Pro"/>
                <a:cs typeface="Source Sans Pro"/>
                <a:sym typeface="Source Sans Pro"/>
              </a:rPr>
              <a:t>When?</a:t>
            </a:r>
            <a:endParaRPr b="1"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lang="en" sz="1400">
                <a:solidFill>
                  <a:srgbClr val="000000"/>
                </a:solidFill>
                <a:latin typeface="Source Sans Pro"/>
                <a:ea typeface="Source Sans Pro"/>
                <a:cs typeface="Source Sans Pro"/>
                <a:sym typeface="Source Sans Pro"/>
              </a:rPr>
              <a:t>Visual timeline(s) of project(s)</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rPr i="1" lang="en" sz="1400">
                <a:solidFill>
                  <a:srgbClr val="666666"/>
                </a:solidFill>
                <a:latin typeface="Source Sans Pro"/>
                <a:ea typeface="Source Sans Pro"/>
                <a:cs typeface="Source Sans Pro"/>
                <a:sym typeface="Source Sans Pro"/>
              </a:rPr>
              <a:t>Example: Anna Daviscourt’s timeline → </a:t>
            </a:r>
            <a:endParaRPr i="1" sz="1400">
              <a:solidFill>
                <a:srgbClr val="666666"/>
              </a:solidFill>
              <a:latin typeface="Source Sans Pro"/>
              <a:ea typeface="Source Sans Pro"/>
              <a:cs typeface="Source Sans Pro"/>
              <a:sym typeface="Source Sans Pro"/>
            </a:endParaRPr>
          </a:p>
          <a:p>
            <a:pPr indent="0" lvl="0" marL="0" rtl="0" algn="l">
              <a:spcBef>
                <a:spcPts val="1600"/>
              </a:spcBef>
              <a:spcAft>
                <a:spcPts val="0"/>
              </a:spcAft>
              <a:buNone/>
            </a:pPr>
            <a:r>
              <a:rPr i="1" lang="en" sz="1400">
                <a:solidFill>
                  <a:srgbClr val="666666"/>
                </a:solidFill>
                <a:latin typeface="Source Sans Pro"/>
                <a:ea typeface="Source Sans Pro"/>
                <a:cs typeface="Source Sans Pro"/>
                <a:sym typeface="Source Sans Pro"/>
              </a:rPr>
              <a:t>Extra credit: This included some research she had done on how long it might take her to do some parts of it. It doesn’t need to be 100% accurate, but should reflect that you’ve thought the timing through.</a:t>
            </a:r>
            <a:endParaRPr i="1" sz="1400">
              <a:solidFill>
                <a:srgbClr val="666666"/>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600"/>
              </a:spcBef>
              <a:spcAft>
                <a:spcPts val="0"/>
              </a:spcAft>
              <a:buNone/>
            </a:pPr>
            <a:r>
              <a:t/>
            </a:r>
            <a:endParaRPr sz="1400">
              <a:latin typeface="Source Sans Pro"/>
              <a:ea typeface="Source Sans Pro"/>
              <a:cs typeface="Source Sans Pro"/>
              <a:sym typeface="Source Sans Pro"/>
            </a:endParaRPr>
          </a:p>
          <a:p>
            <a:pPr indent="0" lvl="0" marL="0" rtl="0" algn="l">
              <a:spcBef>
                <a:spcPts val="1600"/>
              </a:spcBef>
              <a:spcAft>
                <a:spcPts val="1600"/>
              </a:spcAft>
              <a:buNone/>
            </a:pPr>
            <a:r>
              <a:t/>
            </a:r>
            <a:endParaRPr sz="1400">
              <a:latin typeface="Source Sans Pro"/>
              <a:ea typeface="Source Sans Pro"/>
              <a:cs typeface="Source Sans Pro"/>
              <a:sym typeface="Source Sans Pro"/>
            </a:endParaRPr>
          </a:p>
        </p:txBody>
      </p:sp>
      <p:pic>
        <p:nvPicPr>
          <p:cNvPr id="637" name="Google Shape;637;p53"/>
          <p:cNvPicPr preferRelativeResize="0"/>
          <p:nvPr/>
        </p:nvPicPr>
        <p:blipFill rotWithShape="1">
          <a:blip r:embed="rId3">
            <a:alphaModFix/>
          </a:blip>
          <a:srcRect b="0" l="1500" r="1713" t="0"/>
          <a:stretch/>
        </p:blipFill>
        <p:spPr>
          <a:xfrm>
            <a:off x="4243700" y="1304300"/>
            <a:ext cx="3927526" cy="3112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54"/>
          <p:cNvPicPr preferRelativeResize="0"/>
          <p:nvPr/>
        </p:nvPicPr>
        <p:blipFill rotWithShape="1">
          <a:blip r:embed="rId3">
            <a:alphaModFix/>
          </a:blip>
          <a:srcRect b="27792" l="0" r="0" t="0"/>
          <a:stretch/>
        </p:blipFill>
        <p:spPr>
          <a:xfrm>
            <a:off x="471700" y="130625"/>
            <a:ext cx="5560050" cy="2865601"/>
          </a:xfrm>
          <a:prstGeom prst="rect">
            <a:avLst/>
          </a:prstGeom>
          <a:noFill/>
          <a:ln>
            <a:noFill/>
          </a:ln>
        </p:spPr>
      </p:pic>
      <p:cxnSp>
        <p:nvCxnSpPr>
          <p:cNvPr id="643" name="Google Shape;643;p54"/>
          <p:cNvCxnSpPr/>
          <p:nvPr/>
        </p:nvCxnSpPr>
        <p:spPr>
          <a:xfrm flipH="1">
            <a:off x="448793" y="1536561"/>
            <a:ext cx="9300" cy="145140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54"/>
          <p:cNvCxnSpPr/>
          <p:nvPr/>
        </p:nvCxnSpPr>
        <p:spPr>
          <a:xfrm>
            <a:off x="6018150" y="1536551"/>
            <a:ext cx="0" cy="14514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54"/>
          <p:cNvCxnSpPr/>
          <p:nvPr/>
        </p:nvCxnSpPr>
        <p:spPr>
          <a:xfrm rot="10800000">
            <a:off x="480625" y="2996225"/>
            <a:ext cx="5542200" cy="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4"/>
          <p:cNvCxnSpPr/>
          <p:nvPr/>
        </p:nvCxnSpPr>
        <p:spPr>
          <a:xfrm rot="10800000">
            <a:off x="458300" y="1536550"/>
            <a:ext cx="4113300" cy="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54"/>
          <p:cNvCxnSpPr/>
          <p:nvPr/>
        </p:nvCxnSpPr>
        <p:spPr>
          <a:xfrm>
            <a:off x="4564900" y="130626"/>
            <a:ext cx="0" cy="141510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54"/>
          <p:cNvCxnSpPr/>
          <p:nvPr/>
        </p:nvCxnSpPr>
        <p:spPr>
          <a:xfrm rot="10800000">
            <a:off x="4565050" y="130625"/>
            <a:ext cx="1421700" cy="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54"/>
          <p:cNvCxnSpPr/>
          <p:nvPr/>
        </p:nvCxnSpPr>
        <p:spPr>
          <a:xfrm>
            <a:off x="6018143" y="130626"/>
            <a:ext cx="0" cy="1451400"/>
          </a:xfrm>
          <a:prstGeom prst="straightConnector1">
            <a:avLst/>
          </a:prstGeom>
          <a:noFill/>
          <a:ln cap="flat" cmpd="sng" w="9525">
            <a:solidFill>
              <a:schemeClr val="dk2"/>
            </a:solidFill>
            <a:prstDash val="solid"/>
            <a:round/>
            <a:headEnd len="med" w="med" type="none"/>
            <a:tailEnd len="med" w="med" type="none"/>
          </a:ln>
        </p:spPr>
      </p:cxnSp>
      <p:sp>
        <p:nvSpPr>
          <p:cNvPr id="650" name="Google Shape;650;p54"/>
          <p:cNvSpPr txBox="1"/>
          <p:nvPr>
            <p:ph type="title"/>
          </p:nvPr>
        </p:nvSpPr>
        <p:spPr>
          <a:xfrm>
            <a:off x="150825" y="433950"/>
            <a:ext cx="424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Where do I want to be?</a:t>
            </a:r>
            <a:endParaRPr sz="3500">
              <a:latin typeface="Neucha"/>
              <a:ea typeface="Neucha"/>
              <a:cs typeface="Neucha"/>
              <a:sym typeface="Neucha"/>
            </a:endParaRPr>
          </a:p>
        </p:txBody>
      </p:sp>
      <p:sp>
        <p:nvSpPr>
          <p:cNvPr id="651" name="Google Shape;651;p54"/>
          <p:cNvSpPr/>
          <p:nvPr/>
        </p:nvSpPr>
        <p:spPr>
          <a:xfrm>
            <a:off x="471700" y="3122825"/>
            <a:ext cx="3812700" cy="7635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4"/>
          <p:cNvSpPr/>
          <p:nvPr/>
        </p:nvSpPr>
        <p:spPr>
          <a:xfrm>
            <a:off x="471725" y="4015100"/>
            <a:ext cx="3812700" cy="763500"/>
          </a:xfrm>
          <a:prstGeom prst="rect">
            <a:avLst/>
          </a:prstGeom>
          <a:solidFill>
            <a:srgbClr val="41475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4"/>
          <p:cNvSpPr txBox="1"/>
          <p:nvPr>
            <p:ph type="title"/>
          </p:nvPr>
        </p:nvSpPr>
        <p:spPr>
          <a:xfrm>
            <a:off x="516508" y="3070218"/>
            <a:ext cx="35280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Professionally, my background is kinda all over the place. It starts with University of Georgia, where I studied Computer Science</a:t>
            </a:r>
            <a:endParaRPr sz="1400">
              <a:latin typeface="Neucha"/>
              <a:ea typeface="Neucha"/>
              <a:cs typeface="Neucha"/>
              <a:sym typeface="Neucha"/>
            </a:endParaRPr>
          </a:p>
        </p:txBody>
      </p:sp>
      <p:sp>
        <p:nvSpPr>
          <p:cNvPr id="654" name="Google Shape;654;p54"/>
          <p:cNvSpPr txBox="1"/>
          <p:nvPr>
            <p:ph type="title"/>
          </p:nvPr>
        </p:nvSpPr>
        <p:spPr>
          <a:xfrm>
            <a:off x="578631" y="4055307"/>
            <a:ext cx="33882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3F3F3"/>
                </a:solidFill>
                <a:latin typeface="Neucha"/>
                <a:ea typeface="Neucha"/>
                <a:cs typeface="Neucha"/>
                <a:sym typeface="Neucha"/>
              </a:rPr>
              <a:t>I helped start a satellite lab, and we just sent our first into space in 2020.</a:t>
            </a:r>
            <a:endParaRPr sz="1400">
              <a:solidFill>
                <a:srgbClr val="F3F3F3"/>
              </a:solidFill>
              <a:latin typeface="Neucha"/>
              <a:ea typeface="Neucha"/>
              <a:cs typeface="Neucha"/>
              <a:sym typeface="Neucha"/>
            </a:endParaRPr>
          </a:p>
        </p:txBody>
      </p:sp>
      <p:sp>
        <p:nvSpPr>
          <p:cNvPr id="655" name="Google Shape;655;p54"/>
          <p:cNvSpPr/>
          <p:nvPr/>
        </p:nvSpPr>
        <p:spPr>
          <a:xfrm>
            <a:off x="4656425" y="3175425"/>
            <a:ext cx="3812700" cy="7635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p:nvPr/>
        </p:nvSpPr>
        <p:spPr>
          <a:xfrm>
            <a:off x="4656450" y="4067700"/>
            <a:ext cx="3812700" cy="763500"/>
          </a:xfrm>
          <a:prstGeom prst="rect">
            <a:avLst/>
          </a:prstGeom>
          <a:solidFill>
            <a:srgbClr val="41475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4"/>
          <p:cNvSpPr txBox="1"/>
          <p:nvPr>
            <p:ph type="title"/>
          </p:nvPr>
        </p:nvSpPr>
        <p:spPr>
          <a:xfrm>
            <a:off x="4701233" y="3122818"/>
            <a:ext cx="3528000" cy="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Professionally, my background is kinda all over the place. It starts with University of Georgia, where I studied Computer Science</a:t>
            </a:r>
            <a:endParaRPr sz="1400">
              <a:latin typeface="Neucha"/>
              <a:ea typeface="Neucha"/>
              <a:cs typeface="Neucha"/>
              <a:sym typeface="Neucha"/>
            </a:endParaRPr>
          </a:p>
        </p:txBody>
      </p:sp>
      <p:sp>
        <p:nvSpPr>
          <p:cNvPr id="658" name="Google Shape;658;p54"/>
          <p:cNvSpPr txBox="1"/>
          <p:nvPr>
            <p:ph type="title"/>
          </p:nvPr>
        </p:nvSpPr>
        <p:spPr>
          <a:xfrm>
            <a:off x="4763356" y="4107907"/>
            <a:ext cx="33882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3F3F3"/>
                </a:solidFill>
                <a:latin typeface="Neucha"/>
                <a:ea typeface="Neucha"/>
                <a:cs typeface="Neucha"/>
                <a:sym typeface="Neucha"/>
              </a:rPr>
              <a:t>I helped start a satellite lab, and we just sent our first into space in 2020.</a:t>
            </a:r>
            <a:endParaRPr sz="1400">
              <a:solidFill>
                <a:srgbClr val="F3F3F3"/>
              </a:solidFill>
              <a:latin typeface="Neucha"/>
              <a:ea typeface="Neucha"/>
              <a:cs typeface="Neucha"/>
              <a:sym typeface="Neuch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5"/>
          <p:cNvSpPr txBox="1"/>
          <p:nvPr>
            <p:ph type="title"/>
          </p:nvPr>
        </p:nvSpPr>
        <p:spPr>
          <a:xfrm>
            <a:off x="311700" y="88125"/>
            <a:ext cx="890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Other people who’ve been able to achieve my dream</a:t>
            </a:r>
            <a:endParaRPr>
              <a:latin typeface="Neucha"/>
              <a:ea typeface="Neucha"/>
              <a:cs typeface="Neucha"/>
              <a:sym typeface="Neucha"/>
            </a:endParaRPr>
          </a:p>
        </p:txBody>
      </p:sp>
      <p:sp>
        <p:nvSpPr>
          <p:cNvPr id="664" name="Google Shape;664;p55"/>
          <p:cNvSpPr txBox="1"/>
          <p:nvPr>
            <p:ph idx="1" type="body"/>
          </p:nvPr>
        </p:nvSpPr>
        <p:spPr>
          <a:xfrm>
            <a:off x="206725" y="903175"/>
            <a:ext cx="5244000" cy="386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sz="1400">
                <a:solidFill>
                  <a:schemeClr val="dk1"/>
                </a:solidFill>
                <a:latin typeface="Source Sans Pro"/>
                <a:ea typeface="Source Sans Pro"/>
                <a:cs typeface="Source Sans Pro"/>
                <a:sym typeface="Source Sans Pro"/>
              </a:rPr>
              <a:t>Nicky Case</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Mona Chalabi</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The company Brilliant</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News publications like this and this and this that are incorporating visual/comic journalism</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Dear Data</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XKCD </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Pablo Stanley’s The Design Team</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sz="1400">
                <a:solidFill>
                  <a:schemeClr val="dk1"/>
                </a:solidFill>
                <a:latin typeface="Source Sans Pro"/>
                <a:ea typeface="Source Sans Pro"/>
                <a:cs typeface="Source Sans Pro"/>
                <a:sym typeface="Source Sans Pro"/>
              </a:rPr>
              <a:t>Homestuck</a:t>
            </a:r>
            <a:endParaRPr sz="1400">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br>
              <a:rPr lang="en" sz="1400">
                <a:solidFill>
                  <a:schemeClr val="dk1"/>
                </a:solidFill>
                <a:latin typeface="Source Sans Pro"/>
                <a:ea typeface="Source Sans Pro"/>
                <a:cs typeface="Source Sans Pro"/>
                <a:sym typeface="Source Sans Pro"/>
              </a:rPr>
            </a:br>
            <a:endParaRPr sz="1400">
              <a:solidFill>
                <a:schemeClr val="dk1"/>
              </a:solidFill>
              <a:latin typeface="Source Sans Pro"/>
              <a:ea typeface="Source Sans Pro"/>
              <a:cs typeface="Source Sans Pro"/>
              <a:sym typeface="Source Sans Pro"/>
            </a:endParaRPr>
          </a:p>
        </p:txBody>
      </p:sp>
      <p:pic>
        <p:nvPicPr>
          <p:cNvPr id="665" name="Google Shape;665;p55"/>
          <p:cNvPicPr preferRelativeResize="0"/>
          <p:nvPr/>
        </p:nvPicPr>
        <p:blipFill rotWithShape="1">
          <a:blip r:embed="rId3">
            <a:alphaModFix/>
          </a:blip>
          <a:srcRect b="13081" l="30234" r="2248" t="0"/>
          <a:stretch/>
        </p:blipFill>
        <p:spPr>
          <a:xfrm>
            <a:off x="5450725" y="1183125"/>
            <a:ext cx="3693276" cy="3433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Proposal for monthly community engagement </a:t>
            </a:r>
            <a:endParaRPr>
              <a:latin typeface="Source Sans Pro"/>
              <a:ea typeface="Source Sans Pro"/>
              <a:cs typeface="Source Sans Pro"/>
              <a:sym typeface="Source Sans Pro"/>
            </a:endParaRPr>
          </a:p>
        </p:txBody>
      </p:sp>
      <p:sp>
        <p:nvSpPr>
          <p:cNvPr id="671" name="Google Shape;671;p56"/>
          <p:cNvSpPr txBox="1"/>
          <p:nvPr>
            <p:ph idx="1" type="body"/>
          </p:nvPr>
        </p:nvSpPr>
        <p:spPr>
          <a:xfrm>
            <a:off x="311700" y="1152475"/>
            <a:ext cx="43332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Source Sans Pro"/>
                <a:ea typeface="Source Sans Pro"/>
                <a:cs typeface="Source Sans Pro"/>
                <a:sym typeface="Source Sans Pro"/>
              </a:rPr>
              <a:t>Outline impact and reach:</a:t>
            </a:r>
            <a:r>
              <a:rPr lang="en" sz="1400">
                <a:latin typeface="Source Sans Pro"/>
                <a:ea typeface="Source Sans Pro"/>
                <a:cs typeface="Source Sans Pro"/>
                <a:sym typeface="Source Sans Pro"/>
              </a:rPr>
              <a:t> </a:t>
            </a:r>
            <a:endParaRPr sz="1400">
              <a:latin typeface="Source Sans Pro"/>
              <a:ea typeface="Source Sans Pro"/>
              <a:cs typeface="Source Sans Pro"/>
              <a:sym typeface="Source Sans Pro"/>
            </a:endParaRPr>
          </a:p>
          <a:p>
            <a:pPr indent="-317500" lvl="0" marL="457200" rtl="0" algn="l">
              <a:spcBef>
                <a:spcPts val="120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How will you share your project and process with the creative community? </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What will others learn from your project? </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What will you post on which channel and why? For example: blog on your website because you want your clients to be aware of your thought leadership and creative philosophy, tutorials on YouTube, process posts on Instagram. </a:t>
            </a:r>
            <a:endParaRPr sz="1400">
              <a:solidFill>
                <a:srgbClr val="000000"/>
              </a:solidFill>
              <a:latin typeface="Source Sans Pro"/>
              <a:ea typeface="Source Sans Pro"/>
              <a:cs typeface="Source Sans Pro"/>
              <a:sym typeface="Source Sans Pro"/>
            </a:endParaRPr>
          </a:p>
          <a:p>
            <a:pPr indent="0" lvl="0" marL="457200" rtl="0" algn="l">
              <a:spcBef>
                <a:spcPts val="12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200"/>
              </a:spcBef>
              <a:spcAft>
                <a:spcPts val="1600"/>
              </a:spcAft>
              <a:buNone/>
            </a:pPr>
            <a:r>
              <a:t/>
            </a:r>
            <a:endParaRPr sz="1400">
              <a:latin typeface="Source Sans Pro"/>
              <a:ea typeface="Source Sans Pro"/>
              <a:cs typeface="Source Sans Pro"/>
              <a:sym typeface="Source Sans Pro"/>
            </a:endParaRPr>
          </a:p>
        </p:txBody>
      </p:sp>
      <p:sp>
        <p:nvSpPr>
          <p:cNvPr id="672" name="Google Shape;672;p56"/>
          <p:cNvSpPr txBox="1"/>
          <p:nvPr/>
        </p:nvSpPr>
        <p:spPr>
          <a:xfrm>
            <a:off x="5180000" y="1152475"/>
            <a:ext cx="3343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latin typeface="Source Sans Pro"/>
                <a:ea typeface="Source Sans Pro"/>
                <a:cs typeface="Source Sans Pro"/>
                <a:sym typeface="Source Sans Pro"/>
              </a:rPr>
              <a:t>Social </a:t>
            </a:r>
            <a:r>
              <a:rPr lang="en">
                <a:solidFill>
                  <a:schemeClr val="dk1"/>
                </a:solidFill>
                <a:latin typeface="Source Sans Pro"/>
                <a:ea typeface="Source Sans Pro"/>
                <a:cs typeface="Source Sans Pro"/>
                <a:sym typeface="Source Sans Pro"/>
              </a:rPr>
              <a:t>sharing</a:t>
            </a:r>
            <a:r>
              <a:rPr lang="en">
                <a:solidFill>
                  <a:schemeClr val="dk1"/>
                </a:solidFill>
                <a:latin typeface="Source Sans Pro"/>
                <a:ea typeface="Source Sans Pro"/>
                <a:cs typeface="Source Sans Pro"/>
                <a:sym typeface="Source Sans Pro"/>
              </a:rPr>
              <a:t> timeline: (should be as fleshed out as and complementary to your project timeline) </a:t>
            </a:r>
            <a:endParaRPr>
              <a:solidFill>
                <a:schemeClr val="dk2"/>
              </a:solidFill>
              <a:latin typeface="Source Sans Pro"/>
              <a:ea typeface="Source Sans Pro"/>
              <a:cs typeface="Source Sans Pro"/>
              <a:sym typeface="Source Sans Pro"/>
            </a:endParaRPr>
          </a:p>
        </p:txBody>
      </p:sp>
      <p:pic>
        <p:nvPicPr>
          <p:cNvPr id="673" name="Google Shape;673;p56"/>
          <p:cNvPicPr preferRelativeResize="0"/>
          <p:nvPr/>
        </p:nvPicPr>
        <p:blipFill>
          <a:blip r:embed="rId3">
            <a:alphaModFix/>
          </a:blip>
          <a:stretch>
            <a:fillRect/>
          </a:stretch>
        </p:blipFill>
        <p:spPr>
          <a:xfrm>
            <a:off x="4852907" y="2457150"/>
            <a:ext cx="4333201" cy="2690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F"/>
        </a:solidFill>
      </p:bgPr>
    </p:bg>
    <p:spTree>
      <p:nvGrpSpPr>
        <p:cNvPr id="677" name="Shape 677"/>
        <p:cNvGrpSpPr/>
        <p:nvPr/>
      </p:nvGrpSpPr>
      <p:grpSpPr>
        <a:xfrm>
          <a:off x="0" y="0"/>
          <a:ext cx="0" cy="0"/>
          <a:chOff x="0" y="0"/>
          <a:chExt cx="0" cy="0"/>
        </a:xfrm>
      </p:grpSpPr>
      <p:sp>
        <p:nvSpPr>
          <p:cNvPr id="678" name="Google Shape;678;p57"/>
          <p:cNvSpPr/>
          <p:nvPr/>
        </p:nvSpPr>
        <p:spPr>
          <a:xfrm>
            <a:off x="869350" y="280199"/>
            <a:ext cx="5160900" cy="16458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p:nvPr/>
        </p:nvSpPr>
        <p:spPr>
          <a:xfrm>
            <a:off x="898850" y="2119965"/>
            <a:ext cx="5160900" cy="866400"/>
          </a:xfrm>
          <a:prstGeom prst="rect">
            <a:avLst/>
          </a:prstGeom>
          <a:solidFill>
            <a:srgbClr val="D0D0D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878100" y="3154700"/>
            <a:ext cx="5160900" cy="1784400"/>
          </a:xfrm>
          <a:prstGeom prst="rect">
            <a:avLst/>
          </a:prstGeom>
          <a:solidFill>
            <a:srgbClr val="FFF1D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7"/>
          <p:cNvSpPr txBox="1"/>
          <p:nvPr>
            <p:ph type="title"/>
          </p:nvPr>
        </p:nvSpPr>
        <p:spPr>
          <a:xfrm>
            <a:off x="1271725" y="227600"/>
            <a:ext cx="3191100" cy="1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Professionally, my background is kinda all over the place. It starts with University of Georgia, where I studied Computer Science. I was heavy into STEM, joining a research lab and starting a satellite lab. I left college with a passion for science, technology. </a:t>
            </a:r>
            <a:endParaRPr sz="1400">
              <a:latin typeface="Neucha"/>
              <a:ea typeface="Neucha"/>
              <a:cs typeface="Neucha"/>
              <a:sym typeface="Neucha"/>
            </a:endParaRPr>
          </a:p>
        </p:txBody>
      </p:sp>
      <p:sp>
        <p:nvSpPr>
          <p:cNvPr id="682" name="Google Shape;682;p57"/>
          <p:cNvSpPr txBox="1"/>
          <p:nvPr>
            <p:ph type="title"/>
          </p:nvPr>
        </p:nvSpPr>
        <p:spPr>
          <a:xfrm>
            <a:off x="1398016" y="2106150"/>
            <a:ext cx="1055100" cy="3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434343"/>
                </a:solidFill>
                <a:latin typeface="Neucha"/>
                <a:ea typeface="Neucha"/>
                <a:cs typeface="Neucha"/>
                <a:sym typeface="Neucha"/>
              </a:rPr>
              <a:t>Odd Jobs Era</a:t>
            </a:r>
            <a:endParaRPr b="1" sz="1400">
              <a:solidFill>
                <a:srgbClr val="434343"/>
              </a:solidFill>
              <a:latin typeface="Neucha"/>
              <a:ea typeface="Neucha"/>
              <a:cs typeface="Neucha"/>
              <a:sym typeface="Neucha"/>
            </a:endParaRPr>
          </a:p>
        </p:txBody>
      </p:sp>
      <p:sp>
        <p:nvSpPr>
          <p:cNvPr id="683" name="Google Shape;683;p57"/>
          <p:cNvSpPr txBox="1"/>
          <p:nvPr>
            <p:ph type="title"/>
          </p:nvPr>
        </p:nvSpPr>
        <p:spPr>
          <a:xfrm>
            <a:off x="1415525" y="2359089"/>
            <a:ext cx="42540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A few UX design and software engineering gigs that battered me down. </a:t>
            </a:r>
            <a:r>
              <a:rPr lang="en" sz="1400">
                <a:latin typeface="Neucha"/>
                <a:ea typeface="Neucha"/>
                <a:cs typeface="Neucha"/>
                <a:sym typeface="Neucha"/>
              </a:rPr>
              <a:t>We don’t talk about this time *shudder*. </a:t>
            </a:r>
            <a:endParaRPr sz="1400">
              <a:latin typeface="Neucha"/>
              <a:ea typeface="Neucha"/>
              <a:cs typeface="Neucha"/>
              <a:sym typeface="Neucha"/>
            </a:endParaRPr>
          </a:p>
        </p:txBody>
      </p:sp>
      <p:sp>
        <p:nvSpPr>
          <p:cNvPr id="684" name="Google Shape;684;p57"/>
          <p:cNvSpPr txBox="1"/>
          <p:nvPr>
            <p:ph type="title"/>
          </p:nvPr>
        </p:nvSpPr>
        <p:spPr>
          <a:xfrm>
            <a:off x="1417925" y="3103199"/>
            <a:ext cx="31911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Finally, I landed at </a:t>
            </a:r>
            <a:r>
              <a:rPr b="1" lang="en" sz="1400">
                <a:latin typeface="Neucha"/>
                <a:ea typeface="Neucha"/>
                <a:cs typeface="Neucha"/>
                <a:sym typeface="Neucha"/>
              </a:rPr>
              <a:t>the Guardian</a:t>
            </a:r>
            <a:r>
              <a:rPr lang="en" sz="1400">
                <a:latin typeface="Neucha"/>
                <a:ea typeface="Neucha"/>
                <a:cs typeface="Neucha"/>
                <a:sym typeface="Neucha"/>
              </a:rPr>
              <a:t> newsroom. My favorite job by far, it was a place where I could use my different skills and passions to tell stories, stories about what was going on in the world, stories like COVID and the 2020 election. I’ve since left the job, but my passion for using visuals and interaction to explain ideas has never left me. </a:t>
            </a:r>
            <a:endParaRPr sz="1400">
              <a:latin typeface="Neucha"/>
              <a:ea typeface="Neucha"/>
              <a:cs typeface="Neucha"/>
              <a:sym typeface="Neucha"/>
            </a:endParaRPr>
          </a:p>
        </p:txBody>
      </p:sp>
      <p:sp>
        <p:nvSpPr>
          <p:cNvPr id="685" name="Google Shape;685;p57"/>
          <p:cNvSpPr txBox="1"/>
          <p:nvPr>
            <p:ph type="title"/>
          </p:nvPr>
        </p:nvSpPr>
        <p:spPr>
          <a:xfrm>
            <a:off x="839871" y="2140559"/>
            <a:ext cx="11598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2017</a:t>
            </a:r>
            <a:endParaRPr sz="1400">
              <a:latin typeface="Neucha"/>
              <a:ea typeface="Neucha"/>
              <a:cs typeface="Neucha"/>
              <a:sym typeface="Neucha"/>
            </a:endParaRPr>
          </a:p>
        </p:txBody>
      </p:sp>
      <p:sp>
        <p:nvSpPr>
          <p:cNvPr id="686" name="Google Shape;686;p57"/>
          <p:cNvSpPr txBox="1"/>
          <p:nvPr>
            <p:ph type="title"/>
          </p:nvPr>
        </p:nvSpPr>
        <p:spPr>
          <a:xfrm>
            <a:off x="860600" y="3116805"/>
            <a:ext cx="6648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2018 - 2020</a:t>
            </a:r>
            <a:endParaRPr sz="1400">
              <a:latin typeface="Neucha"/>
              <a:ea typeface="Neucha"/>
              <a:cs typeface="Neucha"/>
              <a:sym typeface="Neucha"/>
            </a:endParaRPr>
          </a:p>
        </p:txBody>
      </p:sp>
      <p:sp>
        <p:nvSpPr>
          <p:cNvPr id="687" name="Google Shape;687;p57"/>
          <p:cNvSpPr txBox="1"/>
          <p:nvPr>
            <p:ph type="title"/>
          </p:nvPr>
        </p:nvSpPr>
        <p:spPr>
          <a:xfrm>
            <a:off x="857814" y="240228"/>
            <a:ext cx="1159800" cy="4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2016</a:t>
            </a:r>
            <a:endParaRPr sz="1400">
              <a:latin typeface="Neucha"/>
              <a:ea typeface="Neucha"/>
              <a:cs typeface="Neucha"/>
              <a:sym typeface="Neucha"/>
            </a:endParaRPr>
          </a:p>
        </p:txBody>
      </p:sp>
      <p:pic>
        <p:nvPicPr>
          <p:cNvPr id="688" name="Google Shape;688;p57"/>
          <p:cNvPicPr preferRelativeResize="0"/>
          <p:nvPr/>
        </p:nvPicPr>
        <p:blipFill rotWithShape="1">
          <a:blip r:embed="rId3">
            <a:alphaModFix/>
          </a:blip>
          <a:srcRect b="6896" l="2346" r="69244" t="43203"/>
          <a:stretch/>
        </p:blipFill>
        <p:spPr>
          <a:xfrm>
            <a:off x="6624088" y="2673275"/>
            <a:ext cx="2043652" cy="2566701"/>
          </a:xfrm>
          <a:prstGeom prst="rect">
            <a:avLst/>
          </a:prstGeom>
          <a:noFill/>
          <a:ln>
            <a:noFill/>
          </a:ln>
        </p:spPr>
      </p:pic>
      <p:pic>
        <p:nvPicPr>
          <p:cNvPr id="689" name="Google Shape;689;p57"/>
          <p:cNvPicPr preferRelativeResize="0"/>
          <p:nvPr/>
        </p:nvPicPr>
        <p:blipFill>
          <a:blip r:embed="rId4">
            <a:alphaModFix/>
          </a:blip>
          <a:stretch>
            <a:fillRect/>
          </a:stretch>
        </p:blipFill>
        <p:spPr>
          <a:xfrm>
            <a:off x="4711311" y="3510675"/>
            <a:ext cx="1159800" cy="1072468"/>
          </a:xfrm>
          <a:prstGeom prst="rect">
            <a:avLst/>
          </a:prstGeom>
          <a:noFill/>
          <a:ln>
            <a:noFill/>
          </a:ln>
        </p:spPr>
      </p:pic>
      <p:pic>
        <p:nvPicPr>
          <p:cNvPr id="690" name="Google Shape;690;p57"/>
          <p:cNvPicPr preferRelativeResize="0"/>
          <p:nvPr/>
        </p:nvPicPr>
        <p:blipFill>
          <a:blip r:embed="rId5">
            <a:alphaModFix/>
          </a:blip>
          <a:stretch>
            <a:fillRect/>
          </a:stretch>
        </p:blipFill>
        <p:spPr>
          <a:xfrm>
            <a:off x="4563273" y="613946"/>
            <a:ext cx="1338975" cy="928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4" name="Shape 694"/>
        <p:cNvGrpSpPr/>
        <p:nvPr/>
      </p:nvGrpSpPr>
      <p:grpSpPr>
        <a:xfrm>
          <a:off x="0" y="0"/>
          <a:ext cx="0" cy="0"/>
          <a:chOff x="0" y="0"/>
          <a:chExt cx="0" cy="0"/>
        </a:xfrm>
      </p:grpSpPr>
      <p:sp>
        <p:nvSpPr>
          <p:cNvPr id="695" name="Google Shape;695;p58"/>
          <p:cNvSpPr/>
          <p:nvPr/>
        </p:nvSpPr>
        <p:spPr>
          <a:xfrm>
            <a:off x="361200" y="321664"/>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8"/>
          <p:cNvSpPr txBox="1"/>
          <p:nvPr>
            <p:ph type="title"/>
          </p:nvPr>
        </p:nvSpPr>
        <p:spPr>
          <a:xfrm>
            <a:off x="442175" y="404039"/>
            <a:ext cx="2086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The College Years</a:t>
            </a:r>
            <a:endParaRPr sz="1400">
              <a:latin typeface="Neucha"/>
              <a:ea typeface="Neucha"/>
              <a:cs typeface="Neucha"/>
              <a:sym typeface="Neucha"/>
            </a:endParaRPr>
          </a:p>
        </p:txBody>
      </p:sp>
      <p:sp>
        <p:nvSpPr>
          <p:cNvPr id="697" name="Google Shape;697;p58"/>
          <p:cNvSpPr/>
          <p:nvPr/>
        </p:nvSpPr>
        <p:spPr>
          <a:xfrm>
            <a:off x="353425" y="1971424"/>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8"/>
          <p:cNvSpPr txBox="1"/>
          <p:nvPr>
            <p:ph type="title"/>
          </p:nvPr>
        </p:nvSpPr>
        <p:spPr>
          <a:xfrm>
            <a:off x="477625" y="2080037"/>
            <a:ext cx="19881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Neucha"/>
                <a:ea typeface="Neucha"/>
                <a:cs typeface="Neucha"/>
                <a:sym typeface="Neucha"/>
              </a:rPr>
              <a:t>The Odd Job era</a:t>
            </a:r>
            <a:endParaRPr sz="14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pic>
        <p:nvPicPr>
          <p:cNvPr id="699" name="Google Shape;699;p58"/>
          <p:cNvPicPr preferRelativeResize="0"/>
          <p:nvPr/>
        </p:nvPicPr>
        <p:blipFill rotWithShape="1">
          <a:blip r:embed="rId3">
            <a:alphaModFix/>
          </a:blip>
          <a:srcRect b="35678" l="0" r="21148" t="17001"/>
          <a:stretch/>
        </p:blipFill>
        <p:spPr>
          <a:xfrm>
            <a:off x="2250375" y="1971423"/>
            <a:ext cx="755525" cy="1293300"/>
          </a:xfrm>
          <a:prstGeom prst="rect">
            <a:avLst/>
          </a:prstGeom>
          <a:noFill/>
          <a:ln>
            <a:noFill/>
          </a:ln>
        </p:spPr>
      </p:pic>
      <p:sp>
        <p:nvSpPr>
          <p:cNvPr id="700" name="Google Shape;700;p58"/>
          <p:cNvSpPr/>
          <p:nvPr/>
        </p:nvSpPr>
        <p:spPr>
          <a:xfrm>
            <a:off x="3148818" y="1982904"/>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txBox="1"/>
          <p:nvPr>
            <p:ph type="title"/>
          </p:nvPr>
        </p:nvSpPr>
        <p:spPr>
          <a:xfrm>
            <a:off x="3145800" y="2002673"/>
            <a:ext cx="22212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We don’t talk much about this time period *shudders*</a:t>
            </a:r>
            <a:endParaRPr sz="1200">
              <a:latin typeface="Neucha"/>
              <a:ea typeface="Neucha"/>
              <a:cs typeface="Neucha"/>
              <a:sym typeface="Neucha"/>
            </a:endParaRPr>
          </a:p>
        </p:txBody>
      </p:sp>
      <p:pic>
        <p:nvPicPr>
          <p:cNvPr id="702" name="Google Shape;702;p58"/>
          <p:cNvPicPr preferRelativeResize="0"/>
          <p:nvPr/>
        </p:nvPicPr>
        <p:blipFill>
          <a:blip r:embed="rId4">
            <a:alphaModFix/>
          </a:blip>
          <a:stretch>
            <a:fillRect/>
          </a:stretch>
        </p:blipFill>
        <p:spPr>
          <a:xfrm>
            <a:off x="4439249" y="2599894"/>
            <a:ext cx="1249500" cy="665979"/>
          </a:xfrm>
          <a:prstGeom prst="rect">
            <a:avLst/>
          </a:prstGeom>
          <a:noFill/>
          <a:ln>
            <a:noFill/>
          </a:ln>
        </p:spPr>
      </p:pic>
      <p:sp>
        <p:nvSpPr>
          <p:cNvPr id="703" name="Google Shape;703;p58"/>
          <p:cNvSpPr/>
          <p:nvPr/>
        </p:nvSpPr>
        <p:spPr>
          <a:xfrm>
            <a:off x="339144" y="367128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3146088" y="323414"/>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txBox="1"/>
          <p:nvPr>
            <p:ph type="title"/>
          </p:nvPr>
        </p:nvSpPr>
        <p:spPr>
          <a:xfrm>
            <a:off x="3148825" y="286725"/>
            <a:ext cx="1988100" cy="12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Neucha"/>
                <a:ea typeface="Neucha"/>
                <a:cs typeface="Neucha"/>
                <a:sym typeface="Neucha"/>
              </a:rPr>
              <a:t>Professionally, my background is kinda all over the place. It starts with University of Georgia, where I studied Computer Science. </a:t>
            </a:r>
            <a:endParaRPr sz="1000">
              <a:latin typeface="Neucha"/>
              <a:ea typeface="Neucha"/>
              <a:cs typeface="Neucha"/>
              <a:sym typeface="Neucha"/>
            </a:endParaRPr>
          </a:p>
        </p:txBody>
      </p:sp>
      <p:sp>
        <p:nvSpPr>
          <p:cNvPr id="706" name="Google Shape;706;p58"/>
          <p:cNvSpPr txBox="1"/>
          <p:nvPr>
            <p:ph type="title"/>
          </p:nvPr>
        </p:nvSpPr>
        <p:spPr>
          <a:xfrm>
            <a:off x="6222541" y="1996500"/>
            <a:ext cx="1249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kinda rude.</a:t>
            </a:r>
            <a:endParaRPr sz="1200">
              <a:latin typeface="Neucha"/>
              <a:ea typeface="Neucha"/>
              <a:cs typeface="Neucha"/>
              <a:sym typeface="Neucha"/>
            </a:endParaRPr>
          </a:p>
        </p:txBody>
      </p:sp>
      <p:sp>
        <p:nvSpPr>
          <p:cNvPr id="707" name="Google Shape;707;p58"/>
          <p:cNvSpPr/>
          <p:nvPr/>
        </p:nvSpPr>
        <p:spPr>
          <a:xfrm>
            <a:off x="5907327" y="1982898"/>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58"/>
          <p:cNvPicPr preferRelativeResize="0"/>
          <p:nvPr/>
        </p:nvPicPr>
        <p:blipFill rotWithShape="1">
          <a:blip r:embed="rId5">
            <a:alphaModFix/>
          </a:blip>
          <a:srcRect b="33620" l="0" r="0" t="0"/>
          <a:stretch/>
        </p:blipFill>
        <p:spPr>
          <a:xfrm>
            <a:off x="7516335" y="2435460"/>
            <a:ext cx="1105054" cy="840750"/>
          </a:xfrm>
          <a:prstGeom prst="rect">
            <a:avLst/>
          </a:prstGeom>
          <a:noFill/>
          <a:ln>
            <a:noFill/>
          </a:ln>
        </p:spPr>
      </p:pic>
      <p:sp>
        <p:nvSpPr>
          <p:cNvPr id="709" name="Google Shape;709;p58"/>
          <p:cNvSpPr txBox="1"/>
          <p:nvPr>
            <p:ph type="title"/>
          </p:nvPr>
        </p:nvSpPr>
        <p:spPr>
          <a:xfrm>
            <a:off x="5937750" y="1947252"/>
            <a:ext cx="1870200" cy="12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Professionally, I was aimless, taking countless UX design gigs to survive. It took me two years, but I understood the type of work I did not want to do. </a:t>
            </a:r>
            <a:endParaRPr sz="1200">
              <a:latin typeface="Neucha"/>
              <a:ea typeface="Neucha"/>
              <a:cs typeface="Neucha"/>
              <a:sym typeface="Neucha"/>
            </a:endParaRPr>
          </a:p>
        </p:txBody>
      </p:sp>
      <p:sp>
        <p:nvSpPr>
          <p:cNvPr id="710" name="Google Shape;710;p58"/>
          <p:cNvSpPr/>
          <p:nvPr/>
        </p:nvSpPr>
        <p:spPr>
          <a:xfrm>
            <a:off x="3162919" y="3668850"/>
            <a:ext cx="26460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58"/>
          <p:cNvPicPr preferRelativeResize="0"/>
          <p:nvPr/>
        </p:nvPicPr>
        <p:blipFill>
          <a:blip r:embed="rId6">
            <a:alphaModFix/>
          </a:blip>
          <a:stretch>
            <a:fillRect/>
          </a:stretch>
        </p:blipFill>
        <p:spPr>
          <a:xfrm>
            <a:off x="5067615" y="4211537"/>
            <a:ext cx="697183" cy="644700"/>
          </a:xfrm>
          <a:prstGeom prst="rect">
            <a:avLst/>
          </a:prstGeom>
          <a:noFill/>
          <a:ln>
            <a:noFill/>
          </a:ln>
        </p:spPr>
      </p:pic>
      <p:sp>
        <p:nvSpPr>
          <p:cNvPr id="712" name="Google Shape;712;p58"/>
          <p:cNvSpPr txBox="1"/>
          <p:nvPr>
            <p:ph type="title"/>
          </p:nvPr>
        </p:nvSpPr>
        <p:spPr>
          <a:xfrm>
            <a:off x="3125400" y="3604300"/>
            <a:ext cx="20865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Eventually, I stumbled into a job at the Guardian, </a:t>
            </a:r>
            <a:r>
              <a:rPr lang="en" sz="1200">
                <a:latin typeface="Neucha"/>
                <a:ea typeface="Neucha"/>
                <a:cs typeface="Neucha"/>
                <a:sym typeface="Neucha"/>
              </a:rPr>
              <a:t>and I fell in love. It was the only job where my love of tech and art and storytelling worked well together. But, as time went on, I noticed something.</a:t>
            </a:r>
            <a:endParaRPr sz="1200">
              <a:latin typeface="Neucha"/>
              <a:ea typeface="Neucha"/>
              <a:cs typeface="Neucha"/>
              <a:sym typeface="Neucha"/>
            </a:endParaRPr>
          </a:p>
        </p:txBody>
      </p:sp>
      <p:sp>
        <p:nvSpPr>
          <p:cNvPr id="713" name="Google Shape;713;p58"/>
          <p:cNvSpPr/>
          <p:nvPr/>
        </p:nvSpPr>
        <p:spPr>
          <a:xfrm>
            <a:off x="5891900" y="329675"/>
            <a:ext cx="30573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8"/>
          <p:cNvSpPr txBox="1"/>
          <p:nvPr>
            <p:ph type="title"/>
          </p:nvPr>
        </p:nvSpPr>
        <p:spPr>
          <a:xfrm>
            <a:off x="6205653" y="3699800"/>
            <a:ext cx="1249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kinda rude.</a:t>
            </a:r>
            <a:endParaRPr sz="1200">
              <a:latin typeface="Neucha"/>
              <a:ea typeface="Neucha"/>
              <a:cs typeface="Neucha"/>
              <a:sym typeface="Neucha"/>
            </a:endParaRPr>
          </a:p>
        </p:txBody>
      </p:sp>
      <p:sp>
        <p:nvSpPr>
          <p:cNvPr id="715" name="Google Shape;715;p58"/>
          <p:cNvSpPr/>
          <p:nvPr/>
        </p:nvSpPr>
        <p:spPr>
          <a:xfrm>
            <a:off x="5890439" y="3686199"/>
            <a:ext cx="26460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58"/>
          <p:cNvPicPr preferRelativeResize="0"/>
          <p:nvPr/>
        </p:nvPicPr>
        <p:blipFill rotWithShape="1">
          <a:blip r:embed="rId5">
            <a:alphaModFix/>
          </a:blip>
          <a:srcRect b="33620" l="0" r="43870" t="0"/>
          <a:stretch/>
        </p:blipFill>
        <p:spPr>
          <a:xfrm>
            <a:off x="7920085" y="4113500"/>
            <a:ext cx="620250" cy="840750"/>
          </a:xfrm>
          <a:prstGeom prst="rect">
            <a:avLst/>
          </a:prstGeom>
          <a:noFill/>
          <a:ln>
            <a:noFill/>
          </a:ln>
        </p:spPr>
      </p:pic>
      <p:sp>
        <p:nvSpPr>
          <p:cNvPr id="717" name="Google Shape;717;p58"/>
          <p:cNvSpPr txBox="1"/>
          <p:nvPr>
            <p:ph type="title"/>
          </p:nvPr>
        </p:nvSpPr>
        <p:spPr>
          <a:xfrm>
            <a:off x="5895300" y="3604300"/>
            <a:ext cx="2221200" cy="15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My code and designs would take center stage for explaining stories like COVID and the election. That fact convinced me that there are some stories that need visuals and interaction in order to be told correctly. </a:t>
            </a:r>
            <a:endParaRPr sz="1200">
              <a:latin typeface="Neucha"/>
              <a:ea typeface="Neucha"/>
              <a:cs typeface="Neucha"/>
              <a:sym typeface="Neucha"/>
            </a:endParaRPr>
          </a:p>
        </p:txBody>
      </p:sp>
      <p:pic>
        <p:nvPicPr>
          <p:cNvPr id="718" name="Google Shape;718;p58"/>
          <p:cNvPicPr preferRelativeResize="0"/>
          <p:nvPr/>
        </p:nvPicPr>
        <p:blipFill>
          <a:blip r:embed="rId7">
            <a:alphaModFix/>
          </a:blip>
          <a:stretch>
            <a:fillRect/>
          </a:stretch>
        </p:blipFill>
        <p:spPr>
          <a:xfrm>
            <a:off x="1994674" y="870462"/>
            <a:ext cx="963543" cy="668250"/>
          </a:xfrm>
          <a:prstGeom prst="rect">
            <a:avLst/>
          </a:prstGeom>
          <a:noFill/>
          <a:ln>
            <a:noFill/>
          </a:ln>
        </p:spPr>
      </p:pic>
      <p:pic>
        <p:nvPicPr>
          <p:cNvPr id="719" name="Google Shape;719;p58"/>
          <p:cNvPicPr preferRelativeResize="0"/>
          <p:nvPr/>
        </p:nvPicPr>
        <p:blipFill>
          <a:blip r:embed="rId6">
            <a:alphaModFix/>
          </a:blip>
          <a:stretch>
            <a:fillRect/>
          </a:stretch>
        </p:blipFill>
        <p:spPr>
          <a:xfrm>
            <a:off x="2202165" y="4132412"/>
            <a:ext cx="697183" cy="644700"/>
          </a:xfrm>
          <a:prstGeom prst="rect">
            <a:avLst/>
          </a:prstGeom>
          <a:noFill/>
          <a:ln>
            <a:noFill/>
          </a:ln>
        </p:spPr>
      </p:pic>
      <p:sp>
        <p:nvSpPr>
          <p:cNvPr id="720" name="Google Shape;720;p58"/>
          <p:cNvSpPr txBox="1"/>
          <p:nvPr>
            <p:ph type="title"/>
          </p:nvPr>
        </p:nvSpPr>
        <p:spPr>
          <a:xfrm>
            <a:off x="528262" y="3779888"/>
            <a:ext cx="20865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The Guardian</a:t>
            </a:r>
            <a:endParaRPr sz="14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721" name="Google Shape;721;p58"/>
          <p:cNvSpPr txBox="1"/>
          <p:nvPr>
            <p:ph type="title"/>
          </p:nvPr>
        </p:nvSpPr>
        <p:spPr>
          <a:xfrm>
            <a:off x="265948" y="1651300"/>
            <a:ext cx="15150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Episode II (2017)</a:t>
            </a:r>
            <a:endParaRPr sz="1200">
              <a:latin typeface="Neucha"/>
              <a:ea typeface="Neucha"/>
              <a:cs typeface="Neucha"/>
              <a:sym typeface="Neucha"/>
            </a:endParaRPr>
          </a:p>
        </p:txBody>
      </p:sp>
      <p:sp>
        <p:nvSpPr>
          <p:cNvPr id="722" name="Google Shape;722;p58"/>
          <p:cNvSpPr txBox="1"/>
          <p:nvPr>
            <p:ph type="title"/>
          </p:nvPr>
        </p:nvSpPr>
        <p:spPr>
          <a:xfrm>
            <a:off x="265950" y="3326300"/>
            <a:ext cx="1988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Episode III (2018 - 2020)</a:t>
            </a:r>
            <a:endParaRPr sz="1200">
              <a:latin typeface="Neucha"/>
              <a:ea typeface="Neucha"/>
              <a:cs typeface="Neucha"/>
              <a:sym typeface="Neucha"/>
            </a:endParaRPr>
          </a:p>
        </p:txBody>
      </p:sp>
      <p:sp>
        <p:nvSpPr>
          <p:cNvPr id="723" name="Google Shape;723;p58"/>
          <p:cNvSpPr txBox="1"/>
          <p:nvPr>
            <p:ph type="title"/>
          </p:nvPr>
        </p:nvSpPr>
        <p:spPr>
          <a:xfrm>
            <a:off x="265950" y="19675"/>
            <a:ext cx="1808100" cy="3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Episode I (2016)</a:t>
            </a:r>
            <a:endParaRPr sz="1400">
              <a:latin typeface="Neucha"/>
              <a:ea typeface="Neucha"/>
              <a:cs typeface="Neucha"/>
              <a:sym typeface="Neucha"/>
            </a:endParaRPr>
          </a:p>
        </p:txBody>
      </p:sp>
      <p:pic>
        <p:nvPicPr>
          <p:cNvPr id="724" name="Google Shape;724;p58"/>
          <p:cNvPicPr preferRelativeResize="0"/>
          <p:nvPr/>
        </p:nvPicPr>
        <p:blipFill rotWithShape="1">
          <a:blip r:embed="rId5">
            <a:alphaModFix/>
          </a:blip>
          <a:srcRect b="33620" l="0" r="0" t="0"/>
          <a:stretch/>
        </p:blipFill>
        <p:spPr>
          <a:xfrm>
            <a:off x="4956701" y="891875"/>
            <a:ext cx="963550" cy="733077"/>
          </a:xfrm>
          <a:prstGeom prst="rect">
            <a:avLst/>
          </a:prstGeom>
          <a:noFill/>
          <a:ln>
            <a:noFill/>
          </a:ln>
        </p:spPr>
      </p:pic>
      <p:sp>
        <p:nvSpPr>
          <p:cNvPr id="725" name="Google Shape;725;p58"/>
          <p:cNvSpPr txBox="1"/>
          <p:nvPr>
            <p:ph type="title"/>
          </p:nvPr>
        </p:nvSpPr>
        <p:spPr>
          <a:xfrm>
            <a:off x="5864475" y="249400"/>
            <a:ext cx="2252100" cy="14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eucha"/>
                <a:ea typeface="Neucha"/>
                <a:cs typeface="Neucha"/>
                <a:sym typeface="Neucha"/>
              </a:rPr>
              <a:t>Some would call me ‘booksmart’. I was a part of two research labs, and helped start a third one (I got to work with NASA on that one). I’m obsessed with everything STEM-related, and I left college with a love of learning.</a:t>
            </a:r>
            <a:endParaRPr sz="1100">
              <a:latin typeface="Neucha"/>
              <a:ea typeface="Neucha"/>
              <a:cs typeface="Neucha"/>
              <a:sym typeface="Neucha"/>
            </a:endParaRPr>
          </a:p>
        </p:txBody>
      </p:sp>
      <p:pic>
        <p:nvPicPr>
          <p:cNvPr id="726" name="Google Shape;726;p58"/>
          <p:cNvPicPr preferRelativeResize="0"/>
          <p:nvPr/>
        </p:nvPicPr>
        <p:blipFill>
          <a:blip r:embed="rId8">
            <a:alphaModFix/>
          </a:blip>
          <a:stretch>
            <a:fillRect/>
          </a:stretch>
        </p:blipFill>
        <p:spPr>
          <a:xfrm>
            <a:off x="7913824" y="393116"/>
            <a:ext cx="963550" cy="12921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0" name="Shape 730"/>
        <p:cNvGrpSpPr/>
        <p:nvPr/>
      </p:nvGrpSpPr>
      <p:grpSpPr>
        <a:xfrm>
          <a:off x="0" y="0"/>
          <a:ext cx="0" cy="0"/>
          <a:chOff x="0" y="0"/>
          <a:chExt cx="0" cy="0"/>
        </a:xfrm>
      </p:grpSpPr>
      <p:sp>
        <p:nvSpPr>
          <p:cNvPr id="731" name="Google Shape;731;p59"/>
          <p:cNvSpPr txBox="1"/>
          <p:nvPr>
            <p:ph type="title"/>
          </p:nvPr>
        </p:nvSpPr>
        <p:spPr>
          <a:xfrm>
            <a:off x="0" y="0"/>
            <a:ext cx="424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Where do I want to be?</a:t>
            </a:r>
            <a:endParaRPr sz="3500">
              <a:latin typeface="Neucha"/>
              <a:ea typeface="Neucha"/>
              <a:cs typeface="Neucha"/>
              <a:sym typeface="Neucha"/>
            </a:endParaRPr>
          </a:p>
        </p:txBody>
      </p:sp>
      <p:sp>
        <p:nvSpPr>
          <p:cNvPr id="732" name="Google Shape;732;p59"/>
          <p:cNvSpPr txBox="1"/>
          <p:nvPr>
            <p:ph type="title"/>
          </p:nvPr>
        </p:nvSpPr>
        <p:spPr>
          <a:xfrm>
            <a:off x="5018475" y="3382075"/>
            <a:ext cx="2852700" cy="14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create stories full-time. Most of my work so far has been in journalism, but I want my future work to involve  narratives and characters, and I want them to live in tv shows, blogs, comic strips, books, theme parks, and more.</a:t>
            </a:r>
            <a:endParaRPr sz="1400">
              <a:latin typeface="Neucha"/>
              <a:ea typeface="Neucha"/>
              <a:cs typeface="Neucha"/>
              <a:sym typeface="Neucha"/>
            </a:endParaRPr>
          </a:p>
        </p:txBody>
      </p:sp>
      <p:sp>
        <p:nvSpPr>
          <p:cNvPr id="733" name="Google Shape;733;p59"/>
          <p:cNvSpPr txBox="1"/>
          <p:nvPr>
            <p:ph type="title"/>
          </p:nvPr>
        </p:nvSpPr>
        <p:spPr>
          <a:xfrm>
            <a:off x="944400" y="3552174"/>
            <a:ext cx="2996400" cy="12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continue to be interdisciplinary. More and more companies are looking for specialization, so I want to connect with the interdisciplinary community and network in that space. </a:t>
            </a:r>
            <a:endParaRPr sz="1400">
              <a:latin typeface="Neucha"/>
              <a:ea typeface="Neucha"/>
              <a:cs typeface="Neucha"/>
              <a:sym typeface="Neucha"/>
            </a:endParaRPr>
          </a:p>
        </p:txBody>
      </p:sp>
      <p:pic>
        <p:nvPicPr>
          <p:cNvPr id="734" name="Google Shape;734;p59"/>
          <p:cNvPicPr preferRelativeResize="0"/>
          <p:nvPr/>
        </p:nvPicPr>
        <p:blipFill>
          <a:blip r:embed="rId3">
            <a:alphaModFix/>
          </a:blip>
          <a:stretch>
            <a:fillRect/>
          </a:stretch>
        </p:blipFill>
        <p:spPr>
          <a:xfrm>
            <a:off x="5718175" y="305225"/>
            <a:ext cx="2224975" cy="3216150"/>
          </a:xfrm>
          <a:prstGeom prst="rect">
            <a:avLst/>
          </a:prstGeom>
          <a:noFill/>
          <a:ln>
            <a:noFill/>
          </a:ln>
        </p:spPr>
      </p:pic>
      <p:pic>
        <p:nvPicPr>
          <p:cNvPr id="735" name="Google Shape;735;p59"/>
          <p:cNvPicPr preferRelativeResize="0"/>
          <p:nvPr/>
        </p:nvPicPr>
        <p:blipFill>
          <a:blip r:embed="rId4">
            <a:alphaModFix/>
          </a:blip>
          <a:stretch>
            <a:fillRect/>
          </a:stretch>
        </p:blipFill>
        <p:spPr>
          <a:xfrm>
            <a:off x="1534050" y="958199"/>
            <a:ext cx="1703438" cy="2208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3E2"/>
        </a:solidFill>
      </p:bgPr>
    </p:bg>
    <p:spTree>
      <p:nvGrpSpPr>
        <p:cNvPr id="739" name="Shape 739"/>
        <p:cNvGrpSpPr/>
        <p:nvPr/>
      </p:nvGrpSpPr>
      <p:grpSpPr>
        <a:xfrm>
          <a:off x="0" y="0"/>
          <a:ext cx="0" cy="0"/>
          <a:chOff x="0" y="0"/>
          <a:chExt cx="0" cy="0"/>
        </a:xfrm>
      </p:grpSpPr>
      <p:sp>
        <p:nvSpPr>
          <p:cNvPr id="740" name="Google Shape;74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Proposal for monthly community engagement </a:t>
            </a:r>
            <a:endParaRPr>
              <a:latin typeface="Source Sans Pro"/>
              <a:ea typeface="Source Sans Pro"/>
              <a:cs typeface="Source Sans Pro"/>
              <a:sym typeface="Source Sans Pro"/>
            </a:endParaRPr>
          </a:p>
        </p:txBody>
      </p:sp>
      <p:sp>
        <p:nvSpPr>
          <p:cNvPr id="741" name="Google Shape;741;p60"/>
          <p:cNvSpPr txBox="1"/>
          <p:nvPr>
            <p:ph idx="1" type="body"/>
          </p:nvPr>
        </p:nvSpPr>
        <p:spPr>
          <a:xfrm>
            <a:off x="311700" y="1152475"/>
            <a:ext cx="4333200" cy="3728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Source Sans Pro"/>
                <a:ea typeface="Source Sans Pro"/>
                <a:cs typeface="Source Sans Pro"/>
                <a:sym typeface="Source Sans Pro"/>
              </a:rPr>
              <a:t>Designers are naturally curious, and I think many will jump at the opportunity to get better with technology. </a:t>
            </a:r>
            <a:endParaRPr sz="1400">
              <a:latin typeface="Source Sans Pro"/>
              <a:ea typeface="Source Sans Pro"/>
              <a:cs typeface="Source Sans Pro"/>
              <a:sym typeface="Source Sans Pro"/>
            </a:endParaRPr>
          </a:p>
          <a:p>
            <a:pPr indent="-317500" lvl="0" marL="457200" rtl="0" algn="l">
              <a:spcBef>
                <a:spcPts val="120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To share my progress, I will work on a diary. This will be a plot. </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What will others learn from your project? </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Other designers will learn how to better use their art with technology. How to make animations, how to tell stories, how to merge technology</a:t>
            </a:r>
            <a:endParaRPr sz="1400">
              <a:solidFill>
                <a:srgbClr val="000000"/>
              </a:solidFill>
              <a:latin typeface="Source Sans Pro"/>
              <a:ea typeface="Source Sans Pro"/>
              <a:cs typeface="Source Sans Pro"/>
              <a:sym typeface="Source Sans Pro"/>
            </a:endParaRPr>
          </a:p>
          <a:p>
            <a:pPr indent="-317500" lvl="0" marL="457200" rtl="0" algn="l">
              <a:spcBef>
                <a:spcPts val="0"/>
              </a:spcBef>
              <a:spcAft>
                <a:spcPts val="0"/>
              </a:spcAft>
              <a:buClr>
                <a:srgbClr val="000000"/>
              </a:buClr>
              <a:buSzPts val="1400"/>
              <a:buFont typeface="Source Sans Pro"/>
              <a:buChar char="●"/>
            </a:pPr>
            <a:r>
              <a:rPr lang="en" sz="1400">
                <a:solidFill>
                  <a:srgbClr val="000000"/>
                </a:solidFill>
                <a:latin typeface="Source Sans Pro"/>
                <a:ea typeface="Source Sans Pro"/>
                <a:cs typeface="Source Sans Pro"/>
                <a:sym typeface="Source Sans Pro"/>
              </a:rPr>
              <a:t>What will you post on which channel and why? For example: blog on your website because you want your clients to be aware of your thought leadership and creative philosophy, tutorials on YouTube, process posts on Instagram. </a:t>
            </a:r>
            <a:endParaRPr sz="1400">
              <a:solidFill>
                <a:srgbClr val="000000"/>
              </a:solidFill>
              <a:latin typeface="Source Sans Pro"/>
              <a:ea typeface="Source Sans Pro"/>
              <a:cs typeface="Source Sans Pro"/>
              <a:sym typeface="Source Sans Pro"/>
            </a:endParaRPr>
          </a:p>
          <a:p>
            <a:pPr indent="0" lvl="0" marL="457200" rtl="0" algn="l">
              <a:spcBef>
                <a:spcPts val="1200"/>
              </a:spcBef>
              <a:spcAft>
                <a:spcPts val="0"/>
              </a:spcAft>
              <a:buNone/>
            </a:pPr>
            <a:r>
              <a:t/>
            </a:r>
            <a:endParaRPr sz="1400">
              <a:solidFill>
                <a:srgbClr val="000000"/>
              </a:solidFill>
              <a:latin typeface="Source Sans Pro"/>
              <a:ea typeface="Source Sans Pro"/>
              <a:cs typeface="Source Sans Pro"/>
              <a:sym typeface="Source Sans Pro"/>
            </a:endParaRPr>
          </a:p>
          <a:p>
            <a:pPr indent="0" lvl="0" marL="0" rtl="0" algn="l">
              <a:spcBef>
                <a:spcPts val="1200"/>
              </a:spcBef>
              <a:spcAft>
                <a:spcPts val="1600"/>
              </a:spcAft>
              <a:buNone/>
            </a:pPr>
            <a:r>
              <a:t/>
            </a:r>
            <a:endParaRPr sz="1400">
              <a:latin typeface="Source Sans Pro"/>
              <a:ea typeface="Source Sans Pro"/>
              <a:cs typeface="Source Sans Pro"/>
              <a:sym typeface="Source Sans Pro"/>
            </a:endParaRPr>
          </a:p>
        </p:txBody>
      </p:sp>
      <p:sp>
        <p:nvSpPr>
          <p:cNvPr id="742" name="Google Shape;742;p60"/>
          <p:cNvSpPr txBox="1"/>
          <p:nvPr/>
        </p:nvSpPr>
        <p:spPr>
          <a:xfrm>
            <a:off x="5180000" y="1152475"/>
            <a:ext cx="3343800" cy="11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latin typeface="Source Sans Pro"/>
                <a:ea typeface="Source Sans Pro"/>
                <a:cs typeface="Source Sans Pro"/>
                <a:sym typeface="Source Sans Pro"/>
              </a:rPr>
              <a:t>Social </a:t>
            </a:r>
            <a:r>
              <a:rPr lang="en">
                <a:solidFill>
                  <a:schemeClr val="dk1"/>
                </a:solidFill>
                <a:latin typeface="Source Sans Pro"/>
                <a:ea typeface="Source Sans Pro"/>
                <a:cs typeface="Source Sans Pro"/>
                <a:sym typeface="Source Sans Pro"/>
              </a:rPr>
              <a:t>sharing</a:t>
            </a:r>
            <a:r>
              <a:rPr lang="en">
                <a:solidFill>
                  <a:schemeClr val="dk1"/>
                </a:solidFill>
                <a:latin typeface="Source Sans Pro"/>
                <a:ea typeface="Source Sans Pro"/>
                <a:cs typeface="Source Sans Pro"/>
                <a:sym typeface="Source Sans Pro"/>
              </a:rPr>
              <a:t> timeline: (should be as fleshed out as and complementary to your project timeline) </a:t>
            </a:r>
            <a:endParaRPr>
              <a:solidFill>
                <a:schemeClr val="dk2"/>
              </a:solidFill>
              <a:latin typeface="Source Sans Pro"/>
              <a:ea typeface="Source Sans Pro"/>
              <a:cs typeface="Source Sans Pro"/>
              <a:sym typeface="Source Sans Pro"/>
            </a:endParaRPr>
          </a:p>
        </p:txBody>
      </p:sp>
      <p:pic>
        <p:nvPicPr>
          <p:cNvPr id="743" name="Google Shape;743;p60"/>
          <p:cNvPicPr preferRelativeResize="0"/>
          <p:nvPr/>
        </p:nvPicPr>
        <p:blipFill>
          <a:blip r:embed="rId3">
            <a:alphaModFix/>
          </a:blip>
          <a:stretch>
            <a:fillRect/>
          </a:stretch>
        </p:blipFill>
        <p:spPr>
          <a:xfrm>
            <a:off x="5180001" y="2778550"/>
            <a:ext cx="3808800" cy="2364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1"/>
          <p:cNvSpPr/>
          <p:nvPr/>
        </p:nvSpPr>
        <p:spPr>
          <a:xfrm>
            <a:off x="0" y="0"/>
            <a:ext cx="9144000" cy="6447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txBox="1"/>
          <p:nvPr>
            <p:ph type="title"/>
          </p:nvPr>
        </p:nvSpPr>
        <p:spPr>
          <a:xfrm>
            <a:off x="1542325" y="47850"/>
            <a:ext cx="5671500" cy="4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Neucha"/>
                <a:ea typeface="Neucha"/>
                <a:cs typeface="Neucha"/>
                <a:sym typeface="Neucha"/>
              </a:rPr>
              <a:t>Today, we take a look at our hero, Juweek, and his Adobe application. Will he get it? I don’t think so! But let’s see.</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750" name="Google Shape;750;p61"/>
          <p:cNvSpPr/>
          <p:nvPr/>
        </p:nvSpPr>
        <p:spPr>
          <a:xfrm>
            <a:off x="0" y="644700"/>
            <a:ext cx="9144000" cy="4498800"/>
          </a:xfrm>
          <a:prstGeom prst="rect">
            <a:avLst/>
          </a:prstGeom>
          <a:solidFill>
            <a:srgbClr val="F0F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61"/>
          <p:cNvPicPr preferRelativeResize="0"/>
          <p:nvPr/>
        </p:nvPicPr>
        <p:blipFill rotWithShape="1">
          <a:blip r:embed="rId3">
            <a:alphaModFix/>
          </a:blip>
          <a:srcRect b="6896" l="2346" r="69244" t="43203"/>
          <a:stretch/>
        </p:blipFill>
        <p:spPr>
          <a:xfrm>
            <a:off x="3704887" y="2396426"/>
            <a:ext cx="2284524" cy="2869226"/>
          </a:xfrm>
          <a:prstGeom prst="rect">
            <a:avLst/>
          </a:prstGeom>
          <a:noFill/>
          <a:ln>
            <a:noFill/>
          </a:ln>
        </p:spPr>
      </p:pic>
      <p:sp>
        <p:nvSpPr>
          <p:cNvPr id="752" name="Google Shape;752;p61"/>
          <p:cNvSpPr/>
          <p:nvPr/>
        </p:nvSpPr>
        <p:spPr>
          <a:xfrm>
            <a:off x="7006093" y="3723204"/>
            <a:ext cx="1769100" cy="12933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txBox="1"/>
          <p:nvPr>
            <p:ph type="title"/>
          </p:nvPr>
        </p:nvSpPr>
        <p:spPr>
          <a:xfrm>
            <a:off x="7006100" y="3684400"/>
            <a:ext cx="1769100" cy="8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I’ve since left the Guardian, but I still have my passion for educational storytelling.. </a:t>
            </a:r>
            <a:endParaRPr sz="1200">
              <a:latin typeface="Neucha"/>
              <a:ea typeface="Neucha"/>
              <a:cs typeface="Neucha"/>
              <a:sym typeface="Neucha"/>
            </a:endParaRPr>
          </a:p>
        </p:txBody>
      </p:sp>
      <p:sp>
        <p:nvSpPr>
          <p:cNvPr id="754" name="Google Shape;754;p61"/>
          <p:cNvSpPr/>
          <p:nvPr/>
        </p:nvSpPr>
        <p:spPr>
          <a:xfrm>
            <a:off x="7006100" y="1976562"/>
            <a:ext cx="1769100" cy="15801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txBox="1"/>
          <p:nvPr>
            <p:ph type="title"/>
          </p:nvPr>
        </p:nvSpPr>
        <p:spPr>
          <a:xfrm>
            <a:off x="6953862" y="1898175"/>
            <a:ext cx="19407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So, I got a job at the Guardian and I fell in love. </a:t>
            </a:r>
            <a:r>
              <a:rPr lang="en" sz="1200">
                <a:latin typeface="Neucha"/>
                <a:ea typeface="Neucha"/>
                <a:cs typeface="Neucha"/>
                <a:sym typeface="Neucha"/>
              </a:rPr>
              <a:t>It was really the only job where my weird skills worked well together, and I loved digging into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756" name="Google Shape;756;p61"/>
          <p:cNvSpPr/>
          <p:nvPr/>
        </p:nvSpPr>
        <p:spPr>
          <a:xfrm>
            <a:off x="7006100" y="501175"/>
            <a:ext cx="1769100" cy="12936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
          <p:cNvSpPr txBox="1"/>
          <p:nvPr>
            <p:ph type="title"/>
          </p:nvPr>
        </p:nvSpPr>
        <p:spPr>
          <a:xfrm>
            <a:off x="6985000" y="499199"/>
            <a:ext cx="16881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 only place that needed a mix of skills like these was journalism, where anything was allowed as long as it helped explain something. </a:t>
            </a:r>
            <a:endParaRPr sz="1200">
              <a:latin typeface="Neucha"/>
              <a:ea typeface="Neucha"/>
              <a:cs typeface="Neucha"/>
              <a:sym typeface="Neucha"/>
            </a:endParaRPr>
          </a:p>
        </p:txBody>
      </p:sp>
      <p:pic>
        <p:nvPicPr>
          <p:cNvPr id="758" name="Google Shape;758;p61"/>
          <p:cNvPicPr preferRelativeResize="0"/>
          <p:nvPr/>
        </p:nvPicPr>
        <p:blipFill>
          <a:blip r:embed="rId4">
            <a:alphaModFix/>
          </a:blip>
          <a:stretch>
            <a:fillRect/>
          </a:stretch>
        </p:blipFill>
        <p:spPr>
          <a:xfrm>
            <a:off x="7534127" y="4379373"/>
            <a:ext cx="1185000" cy="631597"/>
          </a:xfrm>
          <a:prstGeom prst="rect">
            <a:avLst/>
          </a:prstGeom>
          <a:noFill/>
          <a:ln>
            <a:noFill/>
          </a:ln>
        </p:spPr>
      </p:pic>
      <p:sp>
        <p:nvSpPr>
          <p:cNvPr id="759" name="Google Shape;759;p61"/>
          <p:cNvSpPr/>
          <p:nvPr/>
        </p:nvSpPr>
        <p:spPr>
          <a:xfrm>
            <a:off x="919068" y="3734229"/>
            <a:ext cx="1769100" cy="12933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1"/>
          <p:cNvSpPr txBox="1"/>
          <p:nvPr>
            <p:ph type="title"/>
          </p:nvPr>
        </p:nvSpPr>
        <p:spPr>
          <a:xfrm>
            <a:off x="886475" y="3664300"/>
            <a:ext cx="1769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also draw and design. When combined with code, I can make unique websites and animations.</a:t>
            </a:r>
            <a:endParaRPr sz="1200">
              <a:latin typeface="Neucha"/>
              <a:ea typeface="Neucha"/>
              <a:cs typeface="Neucha"/>
              <a:sym typeface="Neucha"/>
            </a:endParaRPr>
          </a:p>
        </p:txBody>
      </p:sp>
      <p:sp>
        <p:nvSpPr>
          <p:cNvPr id="761" name="Google Shape;761;p61"/>
          <p:cNvSpPr/>
          <p:nvPr/>
        </p:nvSpPr>
        <p:spPr>
          <a:xfrm>
            <a:off x="919075" y="2062786"/>
            <a:ext cx="1769100" cy="14322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1"/>
          <p:cNvSpPr txBox="1"/>
          <p:nvPr>
            <p:ph type="title"/>
          </p:nvPr>
        </p:nvSpPr>
        <p:spPr>
          <a:xfrm>
            <a:off x="889851" y="2011999"/>
            <a:ext cx="18702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I’m a creative coder. It’s hard to explain, but just know that I know how to code websites.</a:t>
            </a:r>
            <a:endParaRPr sz="1200">
              <a:latin typeface="Neucha"/>
              <a:ea typeface="Neucha"/>
              <a:cs typeface="Neucha"/>
              <a:sym typeface="Neucha"/>
            </a:endParaRPr>
          </a:p>
        </p:txBody>
      </p:sp>
      <p:sp>
        <p:nvSpPr>
          <p:cNvPr id="763" name="Google Shape;763;p61"/>
          <p:cNvSpPr/>
          <p:nvPr/>
        </p:nvSpPr>
        <p:spPr>
          <a:xfrm>
            <a:off x="919075" y="512200"/>
            <a:ext cx="1769100" cy="12936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1"/>
          <p:cNvSpPr txBox="1"/>
          <p:nvPr>
            <p:ph type="title"/>
          </p:nvPr>
        </p:nvSpPr>
        <p:spPr>
          <a:xfrm>
            <a:off x="892438" y="615452"/>
            <a:ext cx="11850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Let’s give this a shot.</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I’m 26, and I live in Brooklyn, NY. </a:t>
            </a:r>
            <a:endParaRPr sz="1200">
              <a:latin typeface="Neucha"/>
              <a:ea typeface="Neucha"/>
              <a:cs typeface="Neucha"/>
              <a:sym typeface="Neucha"/>
            </a:endParaRPr>
          </a:p>
        </p:txBody>
      </p:sp>
      <p:pic>
        <p:nvPicPr>
          <p:cNvPr id="765" name="Google Shape;765;p61"/>
          <p:cNvPicPr preferRelativeResize="0"/>
          <p:nvPr/>
        </p:nvPicPr>
        <p:blipFill rotWithShape="1">
          <a:blip r:embed="rId5">
            <a:alphaModFix/>
          </a:blip>
          <a:srcRect b="35678" l="0" r="21148" t="17001"/>
          <a:stretch/>
        </p:blipFill>
        <p:spPr>
          <a:xfrm>
            <a:off x="1851425" y="515624"/>
            <a:ext cx="755525" cy="1293300"/>
          </a:xfrm>
          <a:prstGeom prst="rect">
            <a:avLst/>
          </a:prstGeom>
          <a:noFill/>
          <a:ln>
            <a:noFill/>
          </a:ln>
        </p:spPr>
      </p:pic>
      <p:pic>
        <p:nvPicPr>
          <p:cNvPr id="766" name="Google Shape;766;p61"/>
          <p:cNvPicPr preferRelativeResize="0"/>
          <p:nvPr/>
        </p:nvPicPr>
        <p:blipFill rotWithShape="1">
          <a:blip r:embed="rId6">
            <a:alphaModFix/>
          </a:blip>
          <a:srcRect b="33620" l="0" r="0" t="0"/>
          <a:stretch/>
        </p:blipFill>
        <p:spPr>
          <a:xfrm>
            <a:off x="1698958" y="2642912"/>
            <a:ext cx="1105054" cy="840750"/>
          </a:xfrm>
          <a:prstGeom prst="rect">
            <a:avLst/>
          </a:prstGeom>
          <a:noFill/>
          <a:ln>
            <a:noFill/>
          </a:ln>
        </p:spPr>
      </p:pic>
      <p:pic>
        <p:nvPicPr>
          <p:cNvPr id="767" name="Google Shape;767;p61"/>
          <p:cNvPicPr preferRelativeResize="0"/>
          <p:nvPr/>
        </p:nvPicPr>
        <p:blipFill>
          <a:blip r:embed="rId4">
            <a:alphaModFix/>
          </a:blip>
          <a:stretch>
            <a:fillRect/>
          </a:stretch>
        </p:blipFill>
        <p:spPr>
          <a:xfrm>
            <a:off x="1418749" y="4344858"/>
            <a:ext cx="1249500" cy="665979"/>
          </a:xfrm>
          <a:prstGeom prst="rect">
            <a:avLst/>
          </a:prstGeom>
          <a:noFill/>
          <a:ln>
            <a:noFill/>
          </a:ln>
        </p:spPr>
      </p:pic>
      <p:pic>
        <p:nvPicPr>
          <p:cNvPr id="768" name="Google Shape;768;p61"/>
          <p:cNvPicPr preferRelativeResize="0"/>
          <p:nvPr/>
        </p:nvPicPr>
        <p:blipFill rotWithShape="1">
          <a:blip r:embed="rId7">
            <a:alphaModFix/>
          </a:blip>
          <a:srcRect b="39378" l="18378" r="54704" t="32808"/>
          <a:stretch/>
        </p:blipFill>
        <p:spPr>
          <a:xfrm flipH="1">
            <a:off x="2954638" y="1555676"/>
            <a:ext cx="1433400" cy="840737"/>
          </a:xfrm>
          <a:prstGeom prst="rect">
            <a:avLst/>
          </a:prstGeom>
          <a:noFill/>
          <a:ln>
            <a:noFill/>
          </a:ln>
        </p:spPr>
      </p:pic>
      <p:sp>
        <p:nvSpPr>
          <p:cNvPr id="769" name="Google Shape;769;p61"/>
          <p:cNvSpPr txBox="1"/>
          <p:nvPr>
            <p:ph type="title"/>
          </p:nvPr>
        </p:nvSpPr>
        <p:spPr>
          <a:xfrm>
            <a:off x="3138611" y="1714773"/>
            <a:ext cx="14334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Hi. I’m the hero.</a:t>
            </a:r>
            <a:endParaRPr sz="1200">
              <a:latin typeface="Neucha"/>
              <a:ea typeface="Neucha"/>
              <a:cs typeface="Neucha"/>
              <a:sym typeface="Neucha"/>
            </a:endParaRPr>
          </a:p>
        </p:txBody>
      </p:sp>
      <p:pic>
        <p:nvPicPr>
          <p:cNvPr id="770" name="Google Shape;770;p61"/>
          <p:cNvPicPr preferRelativeResize="0"/>
          <p:nvPr/>
        </p:nvPicPr>
        <p:blipFill rotWithShape="1">
          <a:blip r:embed="rId7">
            <a:alphaModFix/>
          </a:blip>
          <a:srcRect b="39378" l="18378" r="54704" t="32808"/>
          <a:stretch/>
        </p:blipFill>
        <p:spPr>
          <a:xfrm flipH="1">
            <a:off x="4654513" y="1784276"/>
            <a:ext cx="1433400" cy="840737"/>
          </a:xfrm>
          <a:prstGeom prst="rect">
            <a:avLst/>
          </a:prstGeom>
          <a:noFill/>
          <a:ln>
            <a:noFill/>
          </a:ln>
        </p:spPr>
      </p:pic>
      <p:sp>
        <p:nvSpPr>
          <p:cNvPr id="771" name="Google Shape;771;p61"/>
          <p:cNvSpPr txBox="1"/>
          <p:nvPr>
            <p:ph type="title"/>
          </p:nvPr>
        </p:nvSpPr>
        <p:spPr>
          <a:xfrm>
            <a:off x="4823864" y="1870314"/>
            <a:ext cx="1249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kinda rude.</a:t>
            </a:r>
            <a:endParaRPr sz="1200">
              <a:latin typeface="Neucha"/>
              <a:ea typeface="Neucha"/>
              <a:cs typeface="Neucha"/>
              <a:sym typeface="Neucha"/>
            </a:endParaRPr>
          </a:p>
        </p:txBody>
      </p:sp>
      <p:pic>
        <p:nvPicPr>
          <p:cNvPr id="772" name="Google Shape;772;p61"/>
          <p:cNvPicPr preferRelativeResize="0"/>
          <p:nvPr/>
        </p:nvPicPr>
        <p:blipFill>
          <a:blip r:embed="rId8">
            <a:alphaModFix/>
          </a:blip>
          <a:stretch>
            <a:fillRect/>
          </a:stretch>
        </p:blipFill>
        <p:spPr>
          <a:xfrm>
            <a:off x="7998941" y="2899756"/>
            <a:ext cx="697183" cy="644700"/>
          </a:xfrm>
          <a:prstGeom prst="rect">
            <a:avLst/>
          </a:prstGeom>
          <a:noFill/>
          <a:ln>
            <a:noFill/>
          </a:ln>
        </p:spPr>
      </p:pic>
      <p:sp>
        <p:nvSpPr>
          <p:cNvPr id="773" name="Google Shape;773;p61"/>
          <p:cNvSpPr txBox="1"/>
          <p:nvPr>
            <p:ph type="title"/>
          </p:nvPr>
        </p:nvSpPr>
        <p:spPr>
          <a:xfrm>
            <a:off x="6943530" y="2809002"/>
            <a:ext cx="12495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different topics every week.</a:t>
            </a:r>
            <a:endParaRPr sz="1200">
              <a:latin typeface="Neucha"/>
              <a:ea typeface="Neucha"/>
              <a:cs typeface="Neucha"/>
              <a:sym typeface="Neuch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checklist</a:t>
            </a:r>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350">
                <a:solidFill>
                  <a:srgbClr val="FF0000"/>
                </a:solidFill>
                <a:latin typeface="Source Sans Pro"/>
                <a:ea typeface="Source Sans Pro"/>
                <a:cs typeface="Source Sans Pro"/>
                <a:sym typeface="Source Sans Pro"/>
              </a:rPr>
              <a:t>Run through this checklist before and after you build your deck to make sure you’re crafting your best application.</a:t>
            </a:r>
            <a:endParaRPr b="1" sz="1350">
              <a:solidFill>
                <a:srgbClr val="4D4D4D"/>
              </a:solidFill>
              <a:latin typeface="Source Sans Pro"/>
              <a:ea typeface="Source Sans Pro"/>
              <a:cs typeface="Source Sans Pro"/>
              <a:sym typeface="Source Sans Pro"/>
            </a:endParaRPr>
          </a:p>
          <a:p>
            <a:pPr indent="0" lvl="0" marL="0" rtl="0" algn="l">
              <a:lnSpc>
                <a:spcPct val="133333"/>
              </a:lnSpc>
              <a:spcBef>
                <a:spcPts val="1000"/>
              </a:spcBef>
              <a:spcAft>
                <a:spcPts val="0"/>
              </a:spcAft>
              <a:buNone/>
            </a:pPr>
            <a:r>
              <a:rPr b="1" lang="en" sz="1350">
                <a:solidFill>
                  <a:srgbClr val="4D4D4D"/>
                </a:solidFill>
                <a:latin typeface="Source Sans Pro"/>
                <a:ea typeface="Source Sans Pro"/>
                <a:cs typeface="Source Sans Pro"/>
                <a:sym typeface="Source Sans Pro"/>
              </a:rPr>
              <a:t>1. Take your time and think your project through. </a:t>
            </a:r>
            <a:r>
              <a:rPr lang="en" sz="1350">
                <a:solidFill>
                  <a:srgbClr val="4D4D4D"/>
                </a:solidFill>
                <a:latin typeface="Source Sans Pro"/>
                <a:ea typeface="Source Sans Pro"/>
                <a:cs typeface="Source Sans Pro"/>
                <a:sym typeface="Source Sans Pro"/>
              </a:rPr>
              <a:t>While your project may change and evolve during the residency, we want to see that you can flesh out an idea, make a plan, and execute on a project you’re passionate about. </a:t>
            </a:r>
            <a:endParaRPr sz="1350">
              <a:solidFill>
                <a:srgbClr val="4D4D4D"/>
              </a:solidFill>
              <a:latin typeface="Source Sans Pro"/>
              <a:ea typeface="Source Sans Pro"/>
              <a:cs typeface="Source Sans Pro"/>
              <a:sym typeface="Source Sans Pro"/>
            </a:endParaRPr>
          </a:p>
          <a:p>
            <a:pPr indent="0" lvl="0" marL="0" rtl="0" algn="l">
              <a:lnSpc>
                <a:spcPct val="133333"/>
              </a:lnSpc>
              <a:spcBef>
                <a:spcPts val="0"/>
              </a:spcBef>
              <a:spcAft>
                <a:spcPts val="0"/>
              </a:spcAft>
              <a:buClr>
                <a:schemeClr val="dk1"/>
              </a:buClr>
              <a:buSzPts val="1100"/>
              <a:buFont typeface="Arial"/>
              <a:buNone/>
            </a:pPr>
            <a:r>
              <a:t/>
            </a:r>
            <a:endParaRPr sz="1350">
              <a:solidFill>
                <a:srgbClr val="4D4D4D"/>
              </a:solidFill>
              <a:latin typeface="Source Sans Pro"/>
              <a:ea typeface="Source Sans Pro"/>
              <a:cs typeface="Source Sans Pro"/>
              <a:sym typeface="Source Sans Pro"/>
            </a:endParaRPr>
          </a:p>
          <a:p>
            <a:pPr indent="0" lvl="0" marL="0" rtl="0" algn="l">
              <a:lnSpc>
                <a:spcPct val="133333"/>
              </a:lnSpc>
              <a:spcBef>
                <a:spcPts val="0"/>
              </a:spcBef>
              <a:spcAft>
                <a:spcPts val="0"/>
              </a:spcAft>
              <a:buClr>
                <a:schemeClr val="dk1"/>
              </a:buClr>
              <a:buSzPts val="1100"/>
              <a:buFont typeface="Arial"/>
              <a:buNone/>
            </a:pPr>
            <a:r>
              <a:rPr b="1" lang="en" sz="1350">
                <a:solidFill>
                  <a:srgbClr val="4D4D4D"/>
                </a:solidFill>
                <a:latin typeface="Source Sans Pro"/>
                <a:ea typeface="Source Sans Pro"/>
                <a:cs typeface="Source Sans Pro"/>
                <a:sym typeface="Source Sans Pro"/>
              </a:rPr>
              <a:t>2. Make this proposal visually interesting.</a:t>
            </a:r>
            <a:r>
              <a:rPr lang="en" sz="1350">
                <a:solidFill>
                  <a:srgbClr val="4D4D4D"/>
                </a:solidFill>
                <a:latin typeface="Source Sans Pro"/>
                <a:ea typeface="Source Sans Pro"/>
                <a:cs typeface="Source Sans Pro"/>
                <a:sym typeface="Source Sans Pro"/>
              </a:rPr>
              <a:t> Including visuals makes it easier for us to identify your style, strengths, </a:t>
            </a:r>
            <a:r>
              <a:rPr lang="en" sz="1300">
                <a:solidFill>
                  <a:srgbClr val="4D4D4D"/>
                </a:solidFill>
                <a:latin typeface="Source Sans Pro"/>
                <a:ea typeface="Source Sans Pro"/>
                <a:cs typeface="Source Sans Pro"/>
                <a:sym typeface="Source Sans Pro"/>
              </a:rPr>
              <a:t>and visual communication skills. </a:t>
            </a:r>
            <a:r>
              <a:rPr lang="en" sz="1300">
                <a:solidFill>
                  <a:schemeClr val="dk1"/>
                </a:solidFill>
                <a:highlight>
                  <a:srgbClr val="FFFF00"/>
                </a:highlight>
                <a:latin typeface="Source Sans Pro"/>
                <a:ea typeface="Source Sans Pro"/>
                <a:cs typeface="Source Sans Pro"/>
                <a:sym typeface="Source Sans Pro"/>
              </a:rPr>
              <a:t>If you use images in this deck from other artists, please make sure they’re credited. </a:t>
            </a:r>
            <a:endParaRPr sz="1300">
              <a:solidFill>
                <a:srgbClr val="4D4D4D"/>
              </a:solidFill>
              <a:highlight>
                <a:srgbClr val="FFFF00"/>
              </a:highlight>
              <a:latin typeface="Source Sans Pro"/>
              <a:ea typeface="Source Sans Pro"/>
              <a:cs typeface="Source Sans Pro"/>
              <a:sym typeface="Source Sans Pro"/>
            </a:endParaRPr>
          </a:p>
          <a:p>
            <a:pPr indent="0" lvl="0" marL="0" rtl="0" algn="l">
              <a:lnSpc>
                <a:spcPct val="133333"/>
              </a:lnSpc>
              <a:spcBef>
                <a:spcPts val="1500"/>
              </a:spcBef>
              <a:spcAft>
                <a:spcPts val="0"/>
              </a:spcAft>
              <a:buClr>
                <a:schemeClr val="dk1"/>
              </a:buClr>
              <a:buSzPts val="1100"/>
              <a:buFont typeface="Arial"/>
              <a:buNone/>
            </a:pPr>
            <a:r>
              <a:rPr b="1" lang="en" sz="1350">
                <a:solidFill>
                  <a:srgbClr val="4D4D4D"/>
                </a:solidFill>
                <a:latin typeface="Source Sans Pro"/>
                <a:ea typeface="Source Sans Pro"/>
                <a:cs typeface="Source Sans Pro"/>
                <a:sym typeface="Source Sans Pro"/>
              </a:rPr>
              <a:t>3. Highlight your individual strengths. </a:t>
            </a:r>
            <a:r>
              <a:rPr lang="en" sz="1350">
                <a:solidFill>
                  <a:srgbClr val="4D4D4D"/>
                </a:solidFill>
                <a:latin typeface="Source Sans Pro"/>
                <a:ea typeface="Source Sans Pro"/>
                <a:cs typeface="Source Sans Pro"/>
                <a:sym typeface="Source Sans Pro"/>
              </a:rPr>
              <a:t>Why are you the right person for this project? When developing this application, think about what makes you unique and how you challenge the status quo within the creative industry.</a:t>
            </a:r>
            <a:endParaRPr b="1" sz="1100">
              <a:solidFill>
                <a:schemeClr val="dk1"/>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t/>
            </a:r>
            <a:endParaRPr sz="1350">
              <a:solidFill>
                <a:srgbClr val="4D4D4D"/>
              </a:solidFill>
              <a:latin typeface="Source Sans Pro"/>
              <a:ea typeface="Source Sans Pro"/>
              <a:cs typeface="Source Sans Pro"/>
              <a:sym typeface="Source Sans Pro"/>
            </a:endParaRPr>
          </a:p>
          <a:p>
            <a:pPr indent="0" lvl="0" marL="0" rtl="0" algn="l">
              <a:spcBef>
                <a:spcPts val="1500"/>
              </a:spcBef>
              <a:spcAft>
                <a:spcPts val="0"/>
              </a:spcAft>
              <a:buClr>
                <a:schemeClr val="dk1"/>
              </a:buClr>
              <a:buSzPts val="1100"/>
              <a:buFont typeface="Arial"/>
              <a:buNone/>
            </a:pPr>
            <a:r>
              <a:t/>
            </a:r>
            <a:endParaRPr b="1" sz="1100">
              <a:solidFill>
                <a:schemeClr val="dk1"/>
              </a:solidFill>
              <a:latin typeface="Source Sans Pro"/>
              <a:ea typeface="Source Sans Pro"/>
              <a:cs typeface="Source Sans Pro"/>
              <a:sym typeface="Source Sans Pro"/>
            </a:endParaRPr>
          </a:p>
          <a:p>
            <a:pPr indent="0" lvl="0" marL="0" rtl="0" algn="l">
              <a:spcBef>
                <a:spcPts val="0"/>
              </a:spcBef>
              <a:spcAft>
                <a:spcPts val="1600"/>
              </a:spcAft>
              <a:buNone/>
            </a:pPr>
            <a:r>
              <a:t/>
            </a:r>
            <a:endParaRPr sz="1100">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2"/>
          <p:cNvSpPr/>
          <p:nvPr/>
        </p:nvSpPr>
        <p:spPr>
          <a:xfrm>
            <a:off x="0" y="0"/>
            <a:ext cx="9144000" cy="6447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2"/>
          <p:cNvSpPr txBox="1"/>
          <p:nvPr>
            <p:ph type="title"/>
          </p:nvPr>
        </p:nvSpPr>
        <p:spPr>
          <a:xfrm>
            <a:off x="327775" y="74250"/>
            <a:ext cx="5671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Today, we take a look at our hero, Juweek, and his Adobe application. Will he get it? I don’t think so! But let’s see.</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sp>
        <p:nvSpPr>
          <p:cNvPr id="780" name="Google Shape;780;p62"/>
          <p:cNvSpPr/>
          <p:nvPr/>
        </p:nvSpPr>
        <p:spPr>
          <a:xfrm>
            <a:off x="0" y="644700"/>
            <a:ext cx="9144000" cy="4498800"/>
          </a:xfrm>
          <a:prstGeom prst="rect">
            <a:avLst/>
          </a:prstGeom>
          <a:solidFill>
            <a:srgbClr val="F0F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62"/>
          <p:cNvPicPr preferRelativeResize="0"/>
          <p:nvPr/>
        </p:nvPicPr>
        <p:blipFill rotWithShape="1">
          <a:blip r:embed="rId3">
            <a:alphaModFix/>
          </a:blip>
          <a:srcRect b="6896" l="2346" r="69244" t="43203"/>
          <a:stretch/>
        </p:blipFill>
        <p:spPr>
          <a:xfrm>
            <a:off x="4115787" y="2411027"/>
            <a:ext cx="2284524" cy="2869226"/>
          </a:xfrm>
          <a:prstGeom prst="rect">
            <a:avLst/>
          </a:prstGeom>
          <a:noFill/>
          <a:ln>
            <a:noFill/>
          </a:ln>
        </p:spPr>
      </p:pic>
      <p:sp>
        <p:nvSpPr>
          <p:cNvPr id="782" name="Google Shape;782;p62"/>
          <p:cNvSpPr/>
          <p:nvPr/>
        </p:nvSpPr>
        <p:spPr>
          <a:xfrm>
            <a:off x="7006093" y="3723204"/>
            <a:ext cx="1769100" cy="12933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txBox="1"/>
          <p:nvPr>
            <p:ph type="title"/>
          </p:nvPr>
        </p:nvSpPr>
        <p:spPr>
          <a:xfrm>
            <a:off x="7061212" y="3740957"/>
            <a:ext cx="1688100" cy="4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Juweek is a journalist.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784" name="Google Shape;784;p62"/>
          <p:cNvSpPr/>
          <p:nvPr/>
        </p:nvSpPr>
        <p:spPr>
          <a:xfrm>
            <a:off x="7006100" y="2051761"/>
            <a:ext cx="1769100" cy="14322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2"/>
          <p:cNvSpPr txBox="1"/>
          <p:nvPr>
            <p:ph type="title"/>
          </p:nvPr>
        </p:nvSpPr>
        <p:spPr>
          <a:xfrm>
            <a:off x="7063475" y="2611138"/>
            <a:ext cx="10170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Juweek lives in NYC</a:t>
            </a:r>
            <a:endParaRPr sz="1200">
              <a:latin typeface="Neucha"/>
              <a:ea typeface="Neucha"/>
              <a:cs typeface="Neucha"/>
              <a:sym typeface="Neucha"/>
            </a:endParaRPr>
          </a:p>
        </p:txBody>
      </p:sp>
      <p:sp>
        <p:nvSpPr>
          <p:cNvPr id="786" name="Google Shape;786;p62"/>
          <p:cNvSpPr/>
          <p:nvPr/>
        </p:nvSpPr>
        <p:spPr>
          <a:xfrm>
            <a:off x="7006100" y="501175"/>
            <a:ext cx="1769100" cy="12936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txBox="1"/>
          <p:nvPr>
            <p:ph type="title"/>
          </p:nvPr>
        </p:nvSpPr>
        <p:spPr>
          <a:xfrm>
            <a:off x="7055459" y="479442"/>
            <a:ext cx="1670400" cy="3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Juweek codes and draws</a:t>
            </a:r>
            <a:endParaRPr sz="1200">
              <a:latin typeface="Neucha"/>
              <a:ea typeface="Neucha"/>
              <a:cs typeface="Neucha"/>
              <a:sym typeface="Neucha"/>
            </a:endParaRPr>
          </a:p>
        </p:txBody>
      </p:sp>
      <p:pic>
        <p:nvPicPr>
          <p:cNvPr id="788" name="Google Shape;788;p62"/>
          <p:cNvPicPr preferRelativeResize="0"/>
          <p:nvPr/>
        </p:nvPicPr>
        <p:blipFill rotWithShape="1">
          <a:blip r:embed="rId4">
            <a:alphaModFix/>
          </a:blip>
          <a:srcRect b="35674" l="0" r="21148" t="18607"/>
          <a:stretch/>
        </p:blipFill>
        <p:spPr>
          <a:xfrm>
            <a:off x="7909225" y="2042888"/>
            <a:ext cx="865975" cy="1432201"/>
          </a:xfrm>
          <a:prstGeom prst="rect">
            <a:avLst/>
          </a:prstGeom>
          <a:noFill/>
          <a:ln>
            <a:noFill/>
          </a:ln>
        </p:spPr>
      </p:pic>
      <p:pic>
        <p:nvPicPr>
          <p:cNvPr id="789" name="Google Shape;789;p62"/>
          <p:cNvPicPr preferRelativeResize="0"/>
          <p:nvPr/>
        </p:nvPicPr>
        <p:blipFill rotWithShape="1">
          <a:blip r:embed="rId5">
            <a:alphaModFix/>
          </a:blip>
          <a:srcRect b="33620" l="0" r="0" t="0"/>
          <a:stretch/>
        </p:blipFill>
        <p:spPr>
          <a:xfrm>
            <a:off x="7213825" y="822538"/>
            <a:ext cx="1249600" cy="950700"/>
          </a:xfrm>
          <a:prstGeom prst="rect">
            <a:avLst/>
          </a:prstGeom>
          <a:noFill/>
          <a:ln>
            <a:noFill/>
          </a:ln>
        </p:spPr>
      </p:pic>
      <p:pic>
        <p:nvPicPr>
          <p:cNvPr id="790" name="Google Shape;790;p62"/>
          <p:cNvPicPr preferRelativeResize="0"/>
          <p:nvPr/>
        </p:nvPicPr>
        <p:blipFill>
          <a:blip r:embed="rId6">
            <a:alphaModFix/>
          </a:blip>
          <a:stretch>
            <a:fillRect/>
          </a:stretch>
        </p:blipFill>
        <p:spPr>
          <a:xfrm>
            <a:off x="7087325" y="4102699"/>
            <a:ext cx="1577434" cy="840750"/>
          </a:xfrm>
          <a:prstGeom prst="rect">
            <a:avLst/>
          </a:prstGeom>
          <a:noFill/>
          <a:ln>
            <a:noFill/>
          </a:ln>
        </p:spPr>
      </p:pic>
      <p:pic>
        <p:nvPicPr>
          <p:cNvPr id="791" name="Google Shape;791;p62"/>
          <p:cNvPicPr preferRelativeResize="0"/>
          <p:nvPr/>
        </p:nvPicPr>
        <p:blipFill rotWithShape="1">
          <a:blip r:embed="rId7">
            <a:alphaModFix/>
          </a:blip>
          <a:srcRect b="39378" l="18378" r="54704" t="32808"/>
          <a:stretch/>
        </p:blipFill>
        <p:spPr>
          <a:xfrm flipH="1">
            <a:off x="1799003" y="922000"/>
            <a:ext cx="2990324" cy="1689150"/>
          </a:xfrm>
          <a:prstGeom prst="rect">
            <a:avLst/>
          </a:prstGeom>
          <a:noFill/>
          <a:ln>
            <a:noFill/>
          </a:ln>
        </p:spPr>
      </p:pic>
      <p:sp>
        <p:nvSpPr>
          <p:cNvPr id="792" name="Google Shape;792;p62"/>
          <p:cNvSpPr txBox="1"/>
          <p:nvPr>
            <p:ph type="title"/>
          </p:nvPr>
        </p:nvSpPr>
        <p:spPr>
          <a:xfrm>
            <a:off x="2053501" y="1128825"/>
            <a:ext cx="2353500" cy="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My name is Juweek, and I live in Brooklyn. I’m 26, Haitian-American, and really into comic books. Professionally, I’m a journalist...kinda.</a:t>
            </a:r>
            <a:endParaRPr sz="1200">
              <a:latin typeface="Neucha"/>
              <a:ea typeface="Neucha"/>
              <a:cs typeface="Neucha"/>
              <a:sym typeface="Neucha"/>
            </a:endParaRPr>
          </a:p>
        </p:txBody>
      </p:sp>
      <p:pic>
        <p:nvPicPr>
          <p:cNvPr id="793" name="Google Shape;793;p62"/>
          <p:cNvPicPr preferRelativeResize="0"/>
          <p:nvPr/>
        </p:nvPicPr>
        <p:blipFill rotWithShape="1">
          <a:blip r:embed="rId7">
            <a:alphaModFix/>
          </a:blip>
          <a:srcRect b="39378" l="18378" r="54704" t="32808"/>
          <a:stretch/>
        </p:blipFill>
        <p:spPr>
          <a:xfrm flipH="1">
            <a:off x="1002799" y="2888456"/>
            <a:ext cx="2425976" cy="1689150"/>
          </a:xfrm>
          <a:prstGeom prst="rect">
            <a:avLst/>
          </a:prstGeom>
          <a:noFill/>
          <a:ln>
            <a:noFill/>
          </a:ln>
        </p:spPr>
      </p:pic>
      <p:sp>
        <p:nvSpPr>
          <p:cNvPr id="794" name="Google Shape;794;p62"/>
          <p:cNvSpPr txBox="1"/>
          <p:nvPr>
            <p:ph type="title"/>
          </p:nvPr>
        </p:nvSpPr>
        <p:spPr>
          <a:xfrm>
            <a:off x="1296850" y="3032450"/>
            <a:ext cx="2068500" cy="10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eucha"/>
                <a:ea typeface="Neucha"/>
                <a:cs typeface="Neucha"/>
                <a:sym typeface="Neucha"/>
              </a:rPr>
              <a:t>I draw and code things that explain ideas to people</a:t>
            </a:r>
            <a:r>
              <a:rPr lang="en" sz="1200">
                <a:latin typeface="Neucha"/>
                <a:ea typeface="Neucha"/>
                <a:cs typeface="Neucha"/>
                <a:sym typeface="Neucha"/>
              </a:rPr>
              <a:t> rather than write.  Most of my art involves websites, diagrams, and animations. </a:t>
            </a:r>
            <a:endParaRPr sz="1200">
              <a:latin typeface="Neucha"/>
              <a:ea typeface="Neucha"/>
              <a:cs typeface="Neucha"/>
              <a:sym typeface="Neucha"/>
            </a:endParaRPr>
          </a:p>
        </p:txBody>
      </p:sp>
      <p:pic>
        <p:nvPicPr>
          <p:cNvPr id="795" name="Google Shape;795;p62"/>
          <p:cNvPicPr preferRelativeResize="0"/>
          <p:nvPr/>
        </p:nvPicPr>
        <p:blipFill rotWithShape="1">
          <a:blip r:embed="rId7">
            <a:alphaModFix/>
          </a:blip>
          <a:srcRect b="39378" l="18378" r="54704" t="32808"/>
          <a:stretch/>
        </p:blipFill>
        <p:spPr>
          <a:xfrm flipH="1">
            <a:off x="181638" y="1157301"/>
            <a:ext cx="1433400" cy="840737"/>
          </a:xfrm>
          <a:prstGeom prst="rect">
            <a:avLst/>
          </a:prstGeom>
          <a:noFill/>
          <a:ln>
            <a:noFill/>
          </a:ln>
        </p:spPr>
      </p:pic>
      <p:sp>
        <p:nvSpPr>
          <p:cNvPr id="796" name="Google Shape;796;p62"/>
          <p:cNvSpPr txBox="1"/>
          <p:nvPr>
            <p:ph type="title"/>
          </p:nvPr>
        </p:nvSpPr>
        <p:spPr>
          <a:xfrm>
            <a:off x="365611" y="1316398"/>
            <a:ext cx="14334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Hi. I’m the hero.</a:t>
            </a:r>
            <a:endParaRPr sz="1200">
              <a:latin typeface="Neucha"/>
              <a:ea typeface="Neucha"/>
              <a:cs typeface="Neucha"/>
              <a:sym typeface="Neuch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0" name="Shape 800"/>
        <p:cNvGrpSpPr/>
        <p:nvPr/>
      </p:nvGrpSpPr>
      <p:grpSpPr>
        <a:xfrm>
          <a:off x="0" y="0"/>
          <a:ext cx="0" cy="0"/>
          <a:chOff x="0" y="0"/>
          <a:chExt cx="0" cy="0"/>
        </a:xfrm>
      </p:grpSpPr>
      <p:sp>
        <p:nvSpPr>
          <p:cNvPr id="801" name="Google Shape;801;p63"/>
          <p:cNvSpPr/>
          <p:nvPr/>
        </p:nvSpPr>
        <p:spPr>
          <a:xfrm>
            <a:off x="328499" y="35990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3"/>
          <p:cNvSpPr txBox="1"/>
          <p:nvPr>
            <p:ph type="title"/>
          </p:nvPr>
        </p:nvSpPr>
        <p:spPr>
          <a:xfrm>
            <a:off x="409474" y="442276"/>
            <a:ext cx="26460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Today, we take a look at our hero, Juweek, and his Adobe application. Will he get it? I don’t think so! But let’s see.</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803" name="Google Shape;803;p63"/>
          <p:cNvSpPr/>
          <p:nvPr/>
        </p:nvSpPr>
        <p:spPr>
          <a:xfrm>
            <a:off x="320560" y="1857314"/>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3"/>
          <p:cNvSpPr txBox="1"/>
          <p:nvPr>
            <p:ph type="title"/>
          </p:nvPr>
        </p:nvSpPr>
        <p:spPr>
          <a:xfrm>
            <a:off x="444749" y="1965916"/>
            <a:ext cx="11850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Let’s give this a shot.</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I’m 26, and I live in Brooklyn, NY. </a:t>
            </a:r>
            <a:endParaRPr sz="1200">
              <a:latin typeface="Neucha"/>
              <a:ea typeface="Neucha"/>
              <a:cs typeface="Neucha"/>
              <a:sym typeface="Neucha"/>
            </a:endParaRPr>
          </a:p>
        </p:txBody>
      </p:sp>
      <p:pic>
        <p:nvPicPr>
          <p:cNvPr id="805" name="Google Shape;805;p63"/>
          <p:cNvPicPr preferRelativeResize="0"/>
          <p:nvPr/>
        </p:nvPicPr>
        <p:blipFill rotWithShape="1">
          <a:blip r:embed="rId3">
            <a:alphaModFix/>
          </a:blip>
          <a:srcRect b="35678" l="0" r="21148" t="17001"/>
          <a:stretch/>
        </p:blipFill>
        <p:spPr>
          <a:xfrm>
            <a:off x="2207035" y="1857312"/>
            <a:ext cx="755525" cy="1293300"/>
          </a:xfrm>
          <a:prstGeom prst="rect">
            <a:avLst/>
          </a:prstGeom>
          <a:noFill/>
          <a:ln>
            <a:noFill/>
          </a:ln>
        </p:spPr>
      </p:pic>
      <p:sp>
        <p:nvSpPr>
          <p:cNvPr id="806" name="Google Shape;806;p63"/>
          <p:cNvSpPr/>
          <p:nvPr/>
        </p:nvSpPr>
        <p:spPr>
          <a:xfrm>
            <a:off x="3133805" y="1857331"/>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3"/>
          <p:cNvSpPr txBox="1"/>
          <p:nvPr>
            <p:ph type="title"/>
          </p:nvPr>
        </p:nvSpPr>
        <p:spPr>
          <a:xfrm>
            <a:off x="3130786" y="1877100"/>
            <a:ext cx="22212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also draw and design. When combined with code, I can make unique websites and animations.</a:t>
            </a:r>
            <a:endParaRPr sz="1200">
              <a:latin typeface="Neucha"/>
              <a:ea typeface="Neucha"/>
              <a:cs typeface="Neucha"/>
              <a:sym typeface="Neucha"/>
            </a:endParaRPr>
          </a:p>
        </p:txBody>
      </p:sp>
      <p:pic>
        <p:nvPicPr>
          <p:cNvPr id="808" name="Google Shape;808;p63"/>
          <p:cNvPicPr preferRelativeResize="0"/>
          <p:nvPr/>
        </p:nvPicPr>
        <p:blipFill>
          <a:blip r:embed="rId4">
            <a:alphaModFix/>
          </a:blip>
          <a:stretch>
            <a:fillRect/>
          </a:stretch>
        </p:blipFill>
        <p:spPr>
          <a:xfrm>
            <a:off x="4424236" y="2474321"/>
            <a:ext cx="1249500" cy="665979"/>
          </a:xfrm>
          <a:prstGeom prst="rect">
            <a:avLst/>
          </a:prstGeom>
          <a:noFill/>
          <a:ln>
            <a:noFill/>
          </a:ln>
        </p:spPr>
      </p:pic>
      <p:sp>
        <p:nvSpPr>
          <p:cNvPr id="809" name="Google Shape;809;p63"/>
          <p:cNvSpPr/>
          <p:nvPr/>
        </p:nvSpPr>
        <p:spPr>
          <a:xfrm>
            <a:off x="328506" y="3436544"/>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3"/>
          <p:cNvSpPr txBox="1"/>
          <p:nvPr>
            <p:ph type="title"/>
          </p:nvPr>
        </p:nvSpPr>
        <p:spPr>
          <a:xfrm>
            <a:off x="431999" y="3436551"/>
            <a:ext cx="24567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 only place that needed a mix of skills like these was journalism, where anything was allowed as long as it helped explain something. </a:t>
            </a:r>
            <a:endParaRPr sz="1200">
              <a:latin typeface="Neucha"/>
              <a:ea typeface="Neucha"/>
              <a:cs typeface="Neucha"/>
              <a:sym typeface="Neucha"/>
            </a:endParaRPr>
          </a:p>
        </p:txBody>
      </p:sp>
      <p:sp>
        <p:nvSpPr>
          <p:cNvPr id="811" name="Google Shape;811;p63"/>
          <p:cNvSpPr/>
          <p:nvPr/>
        </p:nvSpPr>
        <p:spPr>
          <a:xfrm>
            <a:off x="3148688" y="355301"/>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63"/>
          <p:cNvPicPr preferRelativeResize="0"/>
          <p:nvPr/>
        </p:nvPicPr>
        <p:blipFill rotWithShape="1">
          <a:blip r:embed="rId5">
            <a:alphaModFix/>
          </a:blip>
          <a:srcRect b="39378" l="18378" r="54704" t="32808"/>
          <a:stretch/>
        </p:blipFill>
        <p:spPr>
          <a:xfrm flipH="1">
            <a:off x="3262123" y="419159"/>
            <a:ext cx="1139312" cy="668230"/>
          </a:xfrm>
          <a:prstGeom prst="rect">
            <a:avLst/>
          </a:prstGeom>
          <a:noFill/>
          <a:ln>
            <a:noFill/>
          </a:ln>
        </p:spPr>
      </p:pic>
      <p:sp>
        <p:nvSpPr>
          <p:cNvPr id="813" name="Google Shape;813;p63"/>
          <p:cNvSpPr txBox="1"/>
          <p:nvPr>
            <p:ph type="title"/>
          </p:nvPr>
        </p:nvSpPr>
        <p:spPr>
          <a:xfrm>
            <a:off x="3318552" y="508512"/>
            <a:ext cx="10641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Hi. I’m the hero.</a:t>
            </a:r>
            <a:endParaRPr sz="1200">
              <a:latin typeface="Neucha"/>
              <a:ea typeface="Neucha"/>
              <a:cs typeface="Neucha"/>
              <a:sym typeface="Neucha"/>
            </a:endParaRPr>
          </a:p>
        </p:txBody>
      </p:sp>
      <p:pic>
        <p:nvPicPr>
          <p:cNvPr id="814" name="Google Shape;814;p63"/>
          <p:cNvPicPr preferRelativeResize="0"/>
          <p:nvPr/>
        </p:nvPicPr>
        <p:blipFill rotWithShape="1">
          <a:blip r:embed="rId6">
            <a:alphaModFix/>
          </a:blip>
          <a:srcRect b="6896" l="2346" r="69244" t="43203"/>
          <a:stretch/>
        </p:blipFill>
        <p:spPr>
          <a:xfrm>
            <a:off x="4834246" y="336705"/>
            <a:ext cx="1064280" cy="1336621"/>
          </a:xfrm>
          <a:prstGeom prst="rect">
            <a:avLst/>
          </a:prstGeom>
          <a:noFill/>
          <a:ln>
            <a:noFill/>
          </a:ln>
        </p:spPr>
      </p:pic>
      <p:sp>
        <p:nvSpPr>
          <p:cNvPr id="815" name="Google Shape;815;p63"/>
          <p:cNvSpPr txBox="1"/>
          <p:nvPr>
            <p:ph type="title"/>
          </p:nvPr>
        </p:nvSpPr>
        <p:spPr>
          <a:xfrm>
            <a:off x="6266266" y="1871077"/>
            <a:ext cx="1249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kinda rude.</a:t>
            </a:r>
            <a:endParaRPr sz="1200">
              <a:latin typeface="Neucha"/>
              <a:ea typeface="Neucha"/>
              <a:cs typeface="Neucha"/>
              <a:sym typeface="Neucha"/>
            </a:endParaRPr>
          </a:p>
        </p:txBody>
      </p:sp>
      <p:sp>
        <p:nvSpPr>
          <p:cNvPr id="816" name="Google Shape;816;p63"/>
          <p:cNvSpPr/>
          <p:nvPr/>
        </p:nvSpPr>
        <p:spPr>
          <a:xfrm>
            <a:off x="5951052" y="1857476"/>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63"/>
          <p:cNvPicPr preferRelativeResize="0"/>
          <p:nvPr/>
        </p:nvPicPr>
        <p:blipFill rotWithShape="1">
          <a:blip r:embed="rId7">
            <a:alphaModFix/>
          </a:blip>
          <a:srcRect b="33620" l="0" r="0" t="0"/>
          <a:stretch/>
        </p:blipFill>
        <p:spPr>
          <a:xfrm>
            <a:off x="7560060" y="2310037"/>
            <a:ext cx="1105054" cy="840750"/>
          </a:xfrm>
          <a:prstGeom prst="rect">
            <a:avLst/>
          </a:prstGeom>
          <a:noFill/>
          <a:ln>
            <a:noFill/>
          </a:ln>
        </p:spPr>
      </p:pic>
      <p:sp>
        <p:nvSpPr>
          <p:cNvPr id="818" name="Google Shape;818;p63"/>
          <p:cNvSpPr txBox="1"/>
          <p:nvPr>
            <p:ph type="title"/>
          </p:nvPr>
        </p:nvSpPr>
        <p:spPr>
          <a:xfrm>
            <a:off x="5955915" y="1970974"/>
            <a:ext cx="18702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I’m a creative coder. It’s hard to explain, but just know that I know how to code websites.</a:t>
            </a:r>
            <a:endParaRPr sz="1200">
              <a:latin typeface="Neucha"/>
              <a:ea typeface="Neucha"/>
              <a:cs typeface="Neucha"/>
              <a:sym typeface="Neucha"/>
            </a:endParaRPr>
          </a:p>
        </p:txBody>
      </p:sp>
      <p:sp>
        <p:nvSpPr>
          <p:cNvPr id="819" name="Google Shape;819;p63"/>
          <p:cNvSpPr/>
          <p:nvPr/>
        </p:nvSpPr>
        <p:spPr>
          <a:xfrm>
            <a:off x="3187581" y="3459190"/>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63"/>
          <p:cNvPicPr preferRelativeResize="0"/>
          <p:nvPr/>
        </p:nvPicPr>
        <p:blipFill>
          <a:blip r:embed="rId8">
            <a:alphaModFix/>
          </a:blip>
          <a:stretch>
            <a:fillRect/>
          </a:stretch>
        </p:blipFill>
        <p:spPr>
          <a:xfrm>
            <a:off x="5092278" y="4001878"/>
            <a:ext cx="697183" cy="644700"/>
          </a:xfrm>
          <a:prstGeom prst="rect">
            <a:avLst/>
          </a:prstGeom>
          <a:noFill/>
          <a:ln>
            <a:noFill/>
          </a:ln>
        </p:spPr>
      </p:pic>
      <p:sp>
        <p:nvSpPr>
          <p:cNvPr id="821" name="Google Shape;821;p63"/>
          <p:cNvSpPr txBox="1"/>
          <p:nvPr>
            <p:ph type="title"/>
          </p:nvPr>
        </p:nvSpPr>
        <p:spPr>
          <a:xfrm>
            <a:off x="3151586" y="3363222"/>
            <a:ext cx="1940700" cy="9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So, I got a job at the Guardian and I fell in love. It was really the only job where my weird skills worked well together, and I loved digging into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sp>
        <p:nvSpPr>
          <p:cNvPr id="822" name="Google Shape;822;p63"/>
          <p:cNvSpPr txBox="1"/>
          <p:nvPr>
            <p:ph type="title"/>
          </p:nvPr>
        </p:nvSpPr>
        <p:spPr>
          <a:xfrm>
            <a:off x="3141254" y="4274049"/>
            <a:ext cx="12495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different topics every week.</a:t>
            </a:r>
            <a:endParaRPr sz="1200">
              <a:latin typeface="Neucha"/>
              <a:ea typeface="Neucha"/>
              <a:cs typeface="Neucha"/>
              <a:sym typeface="Neucha"/>
            </a:endParaRPr>
          </a:p>
        </p:txBody>
      </p:sp>
      <p:sp>
        <p:nvSpPr>
          <p:cNvPr id="823" name="Google Shape;823;p63"/>
          <p:cNvSpPr/>
          <p:nvPr/>
        </p:nvSpPr>
        <p:spPr>
          <a:xfrm>
            <a:off x="5960226" y="361551"/>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63"/>
          <p:cNvPicPr preferRelativeResize="0"/>
          <p:nvPr/>
        </p:nvPicPr>
        <p:blipFill rotWithShape="1">
          <a:blip r:embed="rId6">
            <a:alphaModFix/>
          </a:blip>
          <a:srcRect b="6896" l="2346" r="69244" t="43203"/>
          <a:stretch/>
        </p:blipFill>
        <p:spPr>
          <a:xfrm>
            <a:off x="6160160" y="360844"/>
            <a:ext cx="1064280" cy="1336621"/>
          </a:xfrm>
          <a:prstGeom prst="rect">
            <a:avLst/>
          </a:prstGeom>
          <a:noFill/>
          <a:ln>
            <a:noFill/>
          </a:ln>
        </p:spPr>
      </p:pic>
      <p:pic>
        <p:nvPicPr>
          <p:cNvPr id="825" name="Google Shape;825;p63"/>
          <p:cNvPicPr preferRelativeResize="0"/>
          <p:nvPr/>
        </p:nvPicPr>
        <p:blipFill rotWithShape="1">
          <a:blip r:embed="rId5">
            <a:alphaModFix/>
          </a:blip>
          <a:srcRect b="39378" l="18378" r="54704" t="32808"/>
          <a:stretch/>
        </p:blipFill>
        <p:spPr>
          <a:xfrm flipH="1">
            <a:off x="7307239" y="442459"/>
            <a:ext cx="1139312" cy="668230"/>
          </a:xfrm>
          <a:prstGeom prst="rect">
            <a:avLst/>
          </a:prstGeom>
          <a:noFill/>
          <a:ln>
            <a:noFill/>
          </a:ln>
        </p:spPr>
      </p:pic>
      <p:sp>
        <p:nvSpPr>
          <p:cNvPr id="826" name="Google Shape;826;p63"/>
          <p:cNvSpPr txBox="1"/>
          <p:nvPr>
            <p:ph type="title"/>
          </p:nvPr>
        </p:nvSpPr>
        <p:spPr>
          <a:xfrm>
            <a:off x="7363678" y="442288"/>
            <a:ext cx="1064100" cy="5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The narrator’s kinda a jerk.</a:t>
            </a:r>
            <a:endParaRPr sz="1200">
              <a:latin typeface="Neucha"/>
              <a:ea typeface="Neucha"/>
              <a:cs typeface="Neucha"/>
              <a:sym typeface="Neuch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0" name="Shape 830"/>
        <p:cNvGrpSpPr/>
        <p:nvPr/>
      </p:nvGrpSpPr>
      <p:grpSpPr>
        <a:xfrm>
          <a:off x="0" y="0"/>
          <a:ext cx="0" cy="0"/>
          <a:chOff x="0" y="0"/>
          <a:chExt cx="0" cy="0"/>
        </a:xfrm>
      </p:grpSpPr>
      <p:pic>
        <p:nvPicPr>
          <p:cNvPr id="831" name="Google Shape;831;p64"/>
          <p:cNvPicPr preferRelativeResize="0"/>
          <p:nvPr/>
        </p:nvPicPr>
        <p:blipFill rotWithShape="1">
          <a:blip r:embed="rId3">
            <a:alphaModFix/>
          </a:blip>
          <a:srcRect b="8809" l="21052" r="20337" t="0"/>
          <a:stretch/>
        </p:blipFill>
        <p:spPr>
          <a:xfrm>
            <a:off x="5908075" y="194850"/>
            <a:ext cx="3136001" cy="3523850"/>
          </a:xfrm>
          <a:prstGeom prst="rect">
            <a:avLst/>
          </a:prstGeom>
          <a:noFill/>
          <a:ln cap="flat" cmpd="sng" w="19050">
            <a:solidFill>
              <a:schemeClr val="dk2"/>
            </a:solidFill>
            <a:prstDash val="solid"/>
            <a:round/>
            <a:headEnd len="sm" w="sm" type="none"/>
            <a:tailEnd len="sm" w="sm" type="none"/>
          </a:ln>
        </p:spPr>
      </p:pic>
      <p:sp>
        <p:nvSpPr>
          <p:cNvPr id="832" name="Google Shape;832;p64"/>
          <p:cNvSpPr/>
          <p:nvPr/>
        </p:nvSpPr>
        <p:spPr>
          <a:xfrm>
            <a:off x="315125" y="1681850"/>
            <a:ext cx="4556100" cy="9615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Neucha"/>
              <a:ea typeface="Neucha"/>
              <a:cs typeface="Neucha"/>
              <a:sym typeface="Neucha"/>
            </a:endParaRPr>
          </a:p>
          <a:p>
            <a:pPr indent="0" lvl="0" marL="0" rtl="0" algn="l">
              <a:spcBef>
                <a:spcPts val="1600"/>
              </a:spcBef>
              <a:spcAft>
                <a:spcPts val="0"/>
              </a:spcAft>
              <a:buNone/>
            </a:pPr>
            <a:r>
              <a:t/>
            </a:r>
            <a:endParaRPr>
              <a:latin typeface="Neucha"/>
              <a:ea typeface="Neucha"/>
              <a:cs typeface="Neucha"/>
              <a:sym typeface="Neucha"/>
            </a:endParaRPr>
          </a:p>
        </p:txBody>
      </p:sp>
      <p:sp>
        <p:nvSpPr>
          <p:cNvPr id="833" name="Google Shape;833;p64"/>
          <p:cNvSpPr txBox="1"/>
          <p:nvPr>
            <p:ph type="title"/>
          </p:nvPr>
        </p:nvSpPr>
        <p:spPr>
          <a:xfrm>
            <a:off x="396100" y="1758050"/>
            <a:ext cx="4391100" cy="96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latin typeface="Neucha"/>
                <a:ea typeface="Neucha"/>
                <a:cs typeface="Neucha"/>
                <a:sym typeface="Neucha"/>
              </a:rPr>
              <a:t>Juweek works to </a:t>
            </a:r>
            <a:r>
              <a:rPr b="1" lang="en" sz="1300">
                <a:latin typeface="Neucha"/>
                <a:ea typeface="Neucha"/>
                <a:cs typeface="Neucha"/>
                <a:sym typeface="Neucha"/>
              </a:rPr>
              <a:t>process technical information and channel it into visual and interactive stories</a:t>
            </a:r>
            <a:r>
              <a:rPr lang="en" sz="1300">
                <a:latin typeface="Neucha"/>
                <a:ea typeface="Neucha"/>
                <a:cs typeface="Neucha"/>
                <a:sym typeface="Neucha"/>
              </a:rPr>
              <a:t>, often adding humor to humanize the content and make it more accessible to companies and readers alike. </a:t>
            </a:r>
            <a:endParaRPr sz="1300">
              <a:latin typeface="Neucha"/>
              <a:ea typeface="Neucha"/>
              <a:cs typeface="Neucha"/>
              <a:sym typeface="Neucha"/>
            </a:endParaRPr>
          </a:p>
          <a:p>
            <a:pPr indent="0" lvl="0" marL="0" rtl="0" algn="l">
              <a:spcBef>
                <a:spcPts val="1600"/>
              </a:spcBef>
              <a:spcAft>
                <a:spcPts val="0"/>
              </a:spcAft>
              <a:buClr>
                <a:schemeClr val="dk1"/>
              </a:buClr>
              <a:buSzPts val="1100"/>
              <a:buFont typeface="Arial"/>
              <a:buNone/>
            </a:pPr>
            <a:r>
              <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834" name="Google Shape;834;p64"/>
          <p:cNvSpPr/>
          <p:nvPr/>
        </p:nvSpPr>
        <p:spPr>
          <a:xfrm>
            <a:off x="315125" y="2837050"/>
            <a:ext cx="4556100" cy="9615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dk1"/>
              </a:solidFill>
              <a:latin typeface="Neucha"/>
              <a:ea typeface="Neucha"/>
              <a:cs typeface="Neucha"/>
              <a:sym typeface="Neucha"/>
            </a:endParaRPr>
          </a:p>
          <a:p>
            <a:pPr indent="0" lvl="0" marL="0" rtl="0" algn="l">
              <a:spcBef>
                <a:spcPts val="1600"/>
              </a:spcBef>
              <a:spcAft>
                <a:spcPts val="0"/>
              </a:spcAft>
              <a:buNone/>
            </a:pPr>
            <a:r>
              <a:t/>
            </a:r>
            <a:endParaRPr>
              <a:latin typeface="Neucha"/>
              <a:ea typeface="Neucha"/>
              <a:cs typeface="Neucha"/>
              <a:sym typeface="Neucha"/>
            </a:endParaRPr>
          </a:p>
        </p:txBody>
      </p:sp>
      <p:sp>
        <p:nvSpPr>
          <p:cNvPr id="835" name="Google Shape;835;p64"/>
          <p:cNvSpPr txBox="1"/>
          <p:nvPr>
            <p:ph type="title"/>
          </p:nvPr>
        </p:nvSpPr>
        <p:spPr>
          <a:xfrm>
            <a:off x="396100" y="2913250"/>
            <a:ext cx="4391100" cy="96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Neucha"/>
                <a:ea typeface="Neucha"/>
                <a:cs typeface="Neucha"/>
                <a:sym typeface="Neucha"/>
              </a:rPr>
              <a:t>At the core of his essence, </a:t>
            </a:r>
            <a:r>
              <a:rPr b="1" lang="en" sz="1300">
                <a:latin typeface="Neucha"/>
                <a:ea typeface="Neucha"/>
                <a:cs typeface="Neucha"/>
                <a:sym typeface="Neucha"/>
              </a:rPr>
              <a:t>Juweek is an educator</a:t>
            </a:r>
            <a:r>
              <a:rPr lang="en" sz="1300">
                <a:latin typeface="Neucha"/>
                <a:ea typeface="Neucha"/>
                <a:cs typeface="Neucha"/>
                <a:sym typeface="Neucha"/>
              </a:rPr>
              <a:t>, and he cares a lot about making information more understandable to all.</a:t>
            </a:r>
            <a:endParaRPr sz="1300">
              <a:latin typeface="Neucha"/>
              <a:ea typeface="Neucha"/>
              <a:cs typeface="Neucha"/>
              <a:sym typeface="Neucha"/>
            </a:endParaRPr>
          </a:p>
          <a:p>
            <a:pPr indent="0" lvl="0" marL="0" rtl="0" algn="l">
              <a:spcBef>
                <a:spcPts val="1600"/>
              </a:spcBef>
              <a:spcAft>
                <a:spcPts val="0"/>
              </a:spcAft>
              <a:buNone/>
            </a:pPr>
            <a:r>
              <a:t/>
            </a:r>
            <a:endParaRPr sz="14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836" name="Google Shape;836;p64"/>
          <p:cNvSpPr/>
          <p:nvPr/>
        </p:nvSpPr>
        <p:spPr>
          <a:xfrm>
            <a:off x="315124" y="19485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txBox="1"/>
          <p:nvPr>
            <p:ph type="title"/>
          </p:nvPr>
        </p:nvSpPr>
        <p:spPr>
          <a:xfrm>
            <a:off x="681150" y="39290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Artist statement</a:t>
            </a:r>
            <a:endParaRPr sz="2700">
              <a:latin typeface="Neucha"/>
              <a:ea typeface="Neucha"/>
              <a:cs typeface="Neucha"/>
              <a:sym typeface="Neucha"/>
            </a:endParaRPr>
          </a:p>
        </p:txBody>
      </p:sp>
      <p:sp>
        <p:nvSpPr>
          <p:cNvPr id="838" name="Google Shape;838;p64"/>
          <p:cNvSpPr/>
          <p:nvPr/>
        </p:nvSpPr>
        <p:spPr>
          <a:xfrm>
            <a:off x="3111599" y="194851"/>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4"/>
          <p:cNvSpPr txBox="1"/>
          <p:nvPr>
            <p:ph type="title"/>
          </p:nvPr>
        </p:nvSpPr>
        <p:spPr>
          <a:xfrm>
            <a:off x="3192575" y="277225"/>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3" name="Shape 843"/>
        <p:cNvGrpSpPr/>
        <p:nvPr/>
      </p:nvGrpSpPr>
      <p:grpSpPr>
        <a:xfrm>
          <a:off x="0" y="0"/>
          <a:ext cx="0" cy="0"/>
          <a:chOff x="0" y="0"/>
          <a:chExt cx="0" cy="0"/>
        </a:xfrm>
      </p:grpSpPr>
      <p:sp>
        <p:nvSpPr>
          <p:cNvPr id="844" name="Google Shape;844;p65"/>
          <p:cNvSpPr/>
          <p:nvPr/>
        </p:nvSpPr>
        <p:spPr>
          <a:xfrm>
            <a:off x="119100" y="209604"/>
            <a:ext cx="2646000" cy="45672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txBox="1"/>
          <p:nvPr>
            <p:ph type="title"/>
          </p:nvPr>
        </p:nvSpPr>
        <p:spPr>
          <a:xfrm>
            <a:off x="207550" y="3276275"/>
            <a:ext cx="2581800" cy="14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continue to be interdisciplinary. More and more companies are looking for specialization, so I want to connect with the interdisciplinary community and network in that space. </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sp>
        <p:nvSpPr>
          <p:cNvPr id="846" name="Google Shape;846;p65"/>
          <p:cNvSpPr/>
          <p:nvPr/>
        </p:nvSpPr>
        <p:spPr>
          <a:xfrm>
            <a:off x="2765100" y="1756400"/>
            <a:ext cx="28098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txBox="1"/>
          <p:nvPr>
            <p:ph type="title"/>
          </p:nvPr>
        </p:nvSpPr>
        <p:spPr>
          <a:xfrm>
            <a:off x="2925825" y="1776161"/>
            <a:ext cx="22212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 also draw and design. When combined with code, I can make unique websites and animations.</a:t>
            </a:r>
            <a:endParaRPr sz="1200">
              <a:latin typeface="Neucha"/>
              <a:ea typeface="Neucha"/>
              <a:cs typeface="Neucha"/>
              <a:sym typeface="Neucha"/>
            </a:endParaRPr>
          </a:p>
        </p:txBody>
      </p:sp>
      <p:pic>
        <p:nvPicPr>
          <p:cNvPr id="848" name="Google Shape;848;p65"/>
          <p:cNvPicPr preferRelativeResize="0"/>
          <p:nvPr/>
        </p:nvPicPr>
        <p:blipFill>
          <a:blip r:embed="rId3">
            <a:alphaModFix/>
          </a:blip>
          <a:stretch>
            <a:fillRect/>
          </a:stretch>
        </p:blipFill>
        <p:spPr>
          <a:xfrm>
            <a:off x="4219274" y="2373382"/>
            <a:ext cx="1249500" cy="665979"/>
          </a:xfrm>
          <a:prstGeom prst="rect">
            <a:avLst/>
          </a:prstGeom>
          <a:noFill/>
          <a:ln>
            <a:noFill/>
          </a:ln>
        </p:spPr>
      </p:pic>
      <p:sp>
        <p:nvSpPr>
          <p:cNvPr id="849" name="Google Shape;849;p65"/>
          <p:cNvSpPr/>
          <p:nvPr/>
        </p:nvSpPr>
        <p:spPr>
          <a:xfrm>
            <a:off x="2925813" y="198175"/>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65"/>
          <p:cNvPicPr preferRelativeResize="0"/>
          <p:nvPr/>
        </p:nvPicPr>
        <p:blipFill rotWithShape="1">
          <a:blip r:embed="rId4">
            <a:alphaModFix/>
          </a:blip>
          <a:srcRect b="39378" l="18378" r="54704" t="32808"/>
          <a:stretch/>
        </p:blipFill>
        <p:spPr>
          <a:xfrm flipH="1">
            <a:off x="3039248" y="262033"/>
            <a:ext cx="1139312" cy="668230"/>
          </a:xfrm>
          <a:prstGeom prst="rect">
            <a:avLst/>
          </a:prstGeom>
          <a:noFill/>
          <a:ln>
            <a:noFill/>
          </a:ln>
        </p:spPr>
      </p:pic>
      <p:sp>
        <p:nvSpPr>
          <p:cNvPr id="851" name="Google Shape;851;p65"/>
          <p:cNvSpPr txBox="1"/>
          <p:nvPr>
            <p:ph type="title"/>
          </p:nvPr>
        </p:nvSpPr>
        <p:spPr>
          <a:xfrm>
            <a:off x="3095677" y="351386"/>
            <a:ext cx="1064100" cy="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Hi. I’m the hero.</a:t>
            </a:r>
            <a:endParaRPr sz="1200">
              <a:latin typeface="Neucha"/>
              <a:ea typeface="Neucha"/>
              <a:cs typeface="Neucha"/>
              <a:sym typeface="Neucha"/>
            </a:endParaRPr>
          </a:p>
        </p:txBody>
      </p:sp>
      <p:pic>
        <p:nvPicPr>
          <p:cNvPr id="852" name="Google Shape;852;p65"/>
          <p:cNvPicPr preferRelativeResize="0"/>
          <p:nvPr/>
        </p:nvPicPr>
        <p:blipFill rotWithShape="1">
          <a:blip r:embed="rId5">
            <a:alphaModFix/>
          </a:blip>
          <a:srcRect b="6896" l="2346" r="69244" t="43203"/>
          <a:stretch/>
        </p:blipFill>
        <p:spPr>
          <a:xfrm>
            <a:off x="4611371" y="179579"/>
            <a:ext cx="1064280" cy="1336621"/>
          </a:xfrm>
          <a:prstGeom prst="rect">
            <a:avLst/>
          </a:prstGeom>
          <a:noFill/>
          <a:ln>
            <a:noFill/>
          </a:ln>
        </p:spPr>
      </p:pic>
      <p:sp>
        <p:nvSpPr>
          <p:cNvPr id="853" name="Google Shape;853;p65"/>
          <p:cNvSpPr/>
          <p:nvPr/>
        </p:nvSpPr>
        <p:spPr>
          <a:xfrm>
            <a:off x="2975174" y="3374800"/>
            <a:ext cx="28395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txBox="1"/>
          <p:nvPr>
            <p:ph type="title"/>
          </p:nvPr>
        </p:nvSpPr>
        <p:spPr>
          <a:xfrm>
            <a:off x="3007275" y="3462925"/>
            <a:ext cx="25818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More and more companies are looking for specialization, so I want to connect with the interdisciplinary community and network in that space. </a:t>
            </a:r>
            <a:endParaRPr sz="14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p:txBody>
      </p:sp>
      <p:pic>
        <p:nvPicPr>
          <p:cNvPr id="855" name="Google Shape;855;p65"/>
          <p:cNvPicPr preferRelativeResize="0"/>
          <p:nvPr/>
        </p:nvPicPr>
        <p:blipFill>
          <a:blip r:embed="rId6">
            <a:alphaModFix/>
          </a:blip>
          <a:stretch>
            <a:fillRect/>
          </a:stretch>
        </p:blipFill>
        <p:spPr>
          <a:xfrm>
            <a:off x="554600" y="209599"/>
            <a:ext cx="1703438" cy="2208501"/>
          </a:xfrm>
          <a:prstGeom prst="rect">
            <a:avLst/>
          </a:prstGeom>
          <a:noFill/>
          <a:ln>
            <a:noFill/>
          </a:ln>
        </p:spPr>
      </p:pic>
      <p:sp>
        <p:nvSpPr>
          <p:cNvPr id="856" name="Google Shape;856;p65"/>
          <p:cNvSpPr/>
          <p:nvPr/>
        </p:nvSpPr>
        <p:spPr>
          <a:xfrm>
            <a:off x="5814800" y="179580"/>
            <a:ext cx="2646000" cy="45672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5"/>
          <p:cNvSpPr txBox="1"/>
          <p:nvPr>
            <p:ph type="title"/>
          </p:nvPr>
        </p:nvSpPr>
        <p:spPr>
          <a:xfrm>
            <a:off x="5814800" y="85350"/>
            <a:ext cx="2646000" cy="5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I want to create stories full-time. Most of my work so far has been in journalism, but I want my future work to involve  narratives and characters, and I want them to live in tv shows, blogs, comic strips, books, theme parks, and more.</a:t>
            </a:r>
            <a:endParaRPr sz="1400">
              <a:latin typeface="Neucha"/>
              <a:ea typeface="Neucha"/>
              <a:cs typeface="Neucha"/>
              <a:sym typeface="Neucha"/>
            </a:endParaRPr>
          </a:p>
          <a:p>
            <a:pPr indent="0" lvl="0" marL="0" rtl="0" algn="l">
              <a:spcBef>
                <a:spcPts val="0"/>
              </a:spcBef>
              <a:spcAft>
                <a:spcPts val="0"/>
              </a:spcAft>
              <a:buNone/>
            </a:pPr>
            <a:r>
              <a:t/>
            </a:r>
            <a:endParaRPr sz="1400">
              <a:latin typeface="Neucha"/>
              <a:ea typeface="Neucha"/>
              <a:cs typeface="Neucha"/>
              <a:sym typeface="Neucha"/>
            </a:endParaRPr>
          </a:p>
        </p:txBody>
      </p:sp>
      <p:pic>
        <p:nvPicPr>
          <p:cNvPr id="858" name="Google Shape;858;p65"/>
          <p:cNvPicPr preferRelativeResize="0"/>
          <p:nvPr/>
        </p:nvPicPr>
        <p:blipFill>
          <a:blip r:embed="rId7">
            <a:alphaModFix/>
          </a:blip>
          <a:stretch>
            <a:fillRect/>
          </a:stretch>
        </p:blipFill>
        <p:spPr>
          <a:xfrm>
            <a:off x="6010863" y="1658225"/>
            <a:ext cx="2224975" cy="3216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E6D5"/>
        </a:solidFill>
      </p:bgPr>
    </p:bg>
    <p:spTree>
      <p:nvGrpSpPr>
        <p:cNvPr id="862" name="Shape 862"/>
        <p:cNvGrpSpPr/>
        <p:nvPr/>
      </p:nvGrpSpPr>
      <p:grpSpPr>
        <a:xfrm>
          <a:off x="0" y="0"/>
          <a:ext cx="0" cy="0"/>
          <a:chOff x="0" y="0"/>
          <a:chExt cx="0" cy="0"/>
        </a:xfrm>
      </p:grpSpPr>
      <p:sp>
        <p:nvSpPr>
          <p:cNvPr id="863" name="Google Shape;863;p66"/>
          <p:cNvSpPr txBox="1"/>
          <p:nvPr>
            <p:ph idx="1" type="body"/>
          </p:nvPr>
        </p:nvSpPr>
        <p:spPr>
          <a:xfrm>
            <a:off x="460675" y="1095200"/>
            <a:ext cx="4315500" cy="22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000000"/>
                </a:solidFill>
                <a:latin typeface="Proza Libre"/>
                <a:ea typeface="Proza Libre"/>
                <a:cs typeface="Proza Libre"/>
                <a:sym typeface="Proza Libre"/>
              </a:rPr>
              <a:t>Juweek works to </a:t>
            </a:r>
            <a:r>
              <a:rPr b="1" lang="en" sz="1300">
                <a:solidFill>
                  <a:srgbClr val="000000"/>
                </a:solidFill>
                <a:latin typeface="Proza Libre"/>
                <a:ea typeface="Proza Libre"/>
                <a:cs typeface="Proza Libre"/>
                <a:sym typeface="Proza Libre"/>
              </a:rPr>
              <a:t>process technical information and channel it into visual and interactive stories</a:t>
            </a:r>
            <a:r>
              <a:rPr lang="en" sz="1300">
                <a:solidFill>
                  <a:srgbClr val="000000"/>
                </a:solidFill>
                <a:latin typeface="Proza Libre"/>
                <a:ea typeface="Proza Libre"/>
                <a:cs typeface="Proza Libre"/>
                <a:sym typeface="Proza Libre"/>
              </a:rPr>
              <a:t>, often adding humor to humanize the content and make it more accessible to companies and readers alike. </a:t>
            </a:r>
            <a:endParaRPr sz="1300">
              <a:solidFill>
                <a:srgbClr val="000000"/>
              </a:solidFill>
              <a:latin typeface="Proza Libre"/>
              <a:ea typeface="Proza Libre"/>
              <a:cs typeface="Proza Libre"/>
              <a:sym typeface="Proza Libre"/>
            </a:endParaRPr>
          </a:p>
          <a:p>
            <a:pPr indent="0" lvl="0" marL="0" rtl="0" algn="l">
              <a:spcBef>
                <a:spcPts val="1600"/>
              </a:spcBef>
              <a:spcAft>
                <a:spcPts val="0"/>
              </a:spcAft>
              <a:buClr>
                <a:schemeClr val="dk1"/>
              </a:buClr>
              <a:buSzPts val="1100"/>
              <a:buFont typeface="Arial"/>
              <a:buNone/>
            </a:pPr>
            <a:r>
              <a:rPr lang="en" sz="1300">
                <a:solidFill>
                  <a:schemeClr val="dk1"/>
                </a:solidFill>
                <a:latin typeface="Proza Libre"/>
                <a:ea typeface="Proza Libre"/>
                <a:cs typeface="Proza Libre"/>
                <a:sym typeface="Proza Libre"/>
              </a:rPr>
              <a:t>At the core of his essence, </a:t>
            </a:r>
            <a:r>
              <a:rPr b="1" lang="en" sz="1300">
                <a:solidFill>
                  <a:schemeClr val="dk1"/>
                </a:solidFill>
                <a:latin typeface="Proza Libre"/>
                <a:ea typeface="Proza Libre"/>
                <a:cs typeface="Proza Libre"/>
                <a:sym typeface="Proza Libre"/>
              </a:rPr>
              <a:t>Juweek is an educator</a:t>
            </a:r>
            <a:r>
              <a:rPr lang="en" sz="1300">
                <a:solidFill>
                  <a:schemeClr val="dk1"/>
                </a:solidFill>
                <a:latin typeface="Proza Libre"/>
                <a:ea typeface="Proza Libre"/>
                <a:cs typeface="Proza Libre"/>
                <a:sym typeface="Proza Libre"/>
              </a:rPr>
              <a:t>, and he cares a lot about making information more understandable to all.</a:t>
            </a:r>
            <a:endParaRPr sz="1300">
              <a:solidFill>
                <a:srgbClr val="000000"/>
              </a:solidFill>
              <a:latin typeface="Proza Libre"/>
              <a:ea typeface="Proza Libre"/>
              <a:cs typeface="Proza Libre"/>
              <a:sym typeface="Proza Libre"/>
            </a:endParaRPr>
          </a:p>
          <a:p>
            <a:pPr indent="0" lvl="0" marL="0" rtl="0" algn="l">
              <a:spcBef>
                <a:spcPts val="1600"/>
              </a:spcBef>
              <a:spcAft>
                <a:spcPts val="1600"/>
              </a:spcAft>
              <a:buNone/>
            </a:pPr>
            <a:r>
              <a:t/>
            </a:r>
            <a:endParaRPr sz="1400"/>
          </a:p>
        </p:txBody>
      </p:sp>
      <p:sp>
        <p:nvSpPr>
          <p:cNvPr id="864" name="Google Shape;864;p66"/>
          <p:cNvSpPr txBox="1"/>
          <p:nvPr>
            <p:ph type="title"/>
          </p:nvPr>
        </p:nvSpPr>
        <p:spPr>
          <a:xfrm>
            <a:off x="460675" y="319025"/>
            <a:ext cx="344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Artist statement:</a:t>
            </a:r>
            <a:endParaRPr>
              <a:latin typeface="Neucha"/>
              <a:ea typeface="Neucha"/>
              <a:cs typeface="Neucha"/>
              <a:sym typeface="Neucha"/>
            </a:endParaRPr>
          </a:p>
        </p:txBody>
      </p:sp>
      <p:pic>
        <p:nvPicPr>
          <p:cNvPr id="865" name="Google Shape;865;p66"/>
          <p:cNvPicPr preferRelativeResize="0"/>
          <p:nvPr/>
        </p:nvPicPr>
        <p:blipFill rotWithShape="1">
          <a:blip r:embed="rId3">
            <a:alphaModFix/>
          </a:blip>
          <a:srcRect b="8809" l="21052" r="20337" t="0"/>
          <a:stretch/>
        </p:blipFill>
        <p:spPr>
          <a:xfrm>
            <a:off x="5257975" y="577325"/>
            <a:ext cx="3471975" cy="3901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9" name="Shape 869"/>
        <p:cNvGrpSpPr/>
        <p:nvPr/>
      </p:nvGrpSpPr>
      <p:grpSpPr>
        <a:xfrm>
          <a:off x="0" y="0"/>
          <a:ext cx="0" cy="0"/>
          <a:chOff x="0" y="0"/>
          <a:chExt cx="0" cy="0"/>
        </a:xfrm>
      </p:grpSpPr>
      <p:sp>
        <p:nvSpPr>
          <p:cNvPr id="870" name="Google Shape;870;p67"/>
          <p:cNvSpPr/>
          <p:nvPr/>
        </p:nvSpPr>
        <p:spPr>
          <a:xfrm>
            <a:off x="3184924" y="359901"/>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7"/>
          <p:cNvSpPr txBox="1"/>
          <p:nvPr>
            <p:ph type="title"/>
          </p:nvPr>
        </p:nvSpPr>
        <p:spPr>
          <a:xfrm>
            <a:off x="3265900" y="442275"/>
            <a:ext cx="24567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eucha"/>
                <a:ea typeface="Neucha"/>
                <a:cs typeface="Neucha"/>
                <a:sym typeface="Neucha"/>
              </a:rPr>
              <a:t>Today, we take a look at our hero, Juweek, and his Adobe application. </a:t>
            </a:r>
            <a:endParaRPr i="1" sz="1200">
              <a:latin typeface="Neucha"/>
              <a:ea typeface="Neucha"/>
              <a:cs typeface="Neucha"/>
              <a:sym typeface="Neucha"/>
            </a:endParaRPr>
          </a:p>
          <a:p>
            <a:pPr indent="0" lvl="0" marL="0" rtl="0" algn="l">
              <a:spcBef>
                <a:spcPts val="0"/>
              </a:spcBef>
              <a:spcAft>
                <a:spcPts val="0"/>
              </a:spcAft>
              <a:buNone/>
            </a:pPr>
            <a:r>
              <a:t/>
            </a:r>
            <a:endParaRPr i="1" sz="1200">
              <a:latin typeface="Neucha"/>
              <a:ea typeface="Neucha"/>
              <a:cs typeface="Neucha"/>
              <a:sym typeface="Neucha"/>
            </a:endParaRPr>
          </a:p>
          <a:p>
            <a:pPr indent="0" lvl="0" marL="0" rtl="0" algn="l">
              <a:spcBef>
                <a:spcPts val="0"/>
              </a:spcBef>
              <a:spcAft>
                <a:spcPts val="0"/>
              </a:spcAft>
              <a:buNone/>
            </a:pPr>
            <a:r>
              <a:rPr i="1" lang="en" sz="1200">
                <a:latin typeface="Neucha"/>
                <a:ea typeface="Neucha"/>
                <a:cs typeface="Neucha"/>
                <a:sym typeface="Neucha"/>
              </a:rPr>
              <a:t>Will he get it? I don’t think so, but let’s see.</a:t>
            </a:r>
            <a:endParaRPr i="1" sz="1200">
              <a:latin typeface="Neucha"/>
              <a:ea typeface="Neucha"/>
              <a:cs typeface="Neucha"/>
              <a:sym typeface="Neucha"/>
            </a:endParaRPr>
          </a:p>
          <a:p>
            <a:pPr indent="0" lvl="0" marL="0" rtl="0" algn="ctr">
              <a:spcBef>
                <a:spcPts val="0"/>
              </a:spcBef>
              <a:spcAft>
                <a:spcPts val="0"/>
              </a:spcAft>
              <a:buNone/>
            </a:pPr>
            <a:r>
              <a:t/>
            </a:r>
            <a:endParaRPr sz="1400">
              <a:latin typeface="Neucha"/>
              <a:ea typeface="Neucha"/>
              <a:cs typeface="Neucha"/>
              <a:sym typeface="Neucha"/>
            </a:endParaRPr>
          </a:p>
        </p:txBody>
      </p:sp>
      <p:sp>
        <p:nvSpPr>
          <p:cNvPr id="872" name="Google Shape;872;p67"/>
          <p:cNvSpPr/>
          <p:nvPr/>
        </p:nvSpPr>
        <p:spPr>
          <a:xfrm>
            <a:off x="3142660" y="1914701"/>
            <a:ext cx="26460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7"/>
          <p:cNvSpPr txBox="1"/>
          <p:nvPr>
            <p:ph type="title"/>
          </p:nvPr>
        </p:nvSpPr>
        <p:spPr>
          <a:xfrm>
            <a:off x="3183775" y="1878025"/>
            <a:ext cx="18453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I’m 26, and I live in Brooklyn, NY. I’m the son of two Haitian immigrants, a fan of basketball and history, and a huge comic book nerd. </a:t>
            </a:r>
            <a:endParaRPr sz="1200">
              <a:latin typeface="Neucha"/>
              <a:ea typeface="Neucha"/>
              <a:cs typeface="Neucha"/>
              <a:sym typeface="Neucha"/>
            </a:endParaRPr>
          </a:p>
        </p:txBody>
      </p:sp>
      <p:pic>
        <p:nvPicPr>
          <p:cNvPr id="874" name="Google Shape;874;p67"/>
          <p:cNvPicPr preferRelativeResize="0"/>
          <p:nvPr/>
        </p:nvPicPr>
        <p:blipFill rotWithShape="1">
          <a:blip r:embed="rId3">
            <a:alphaModFix/>
          </a:blip>
          <a:srcRect b="35678" l="0" r="21148" t="17001"/>
          <a:stretch/>
        </p:blipFill>
        <p:spPr>
          <a:xfrm>
            <a:off x="5029135" y="1914700"/>
            <a:ext cx="755525" cy="1293300"/>
          </a:xfrm>
          <a:prstGeom prst="rect">
            <a:avLst/>
          </a:prstGeom>
          <a:noFill/>
          <a:ln>
            <a:noFill/>
          </a:ln>
        </p:spPr>
      </p:pic>
      <p:sp>
        <p:nvSpPr>
          <p:cNvPr id="875" name="Google Shape;875;p67"/>
          <p:cNvSpPr/>
          <p:nvPr/>
        </p:nvSpPr>
        <p:spPr>
          <a:xfrm>
            <a:off x="6008067" y="1926781"/>
            <a:ext cx="2646000" cy="1293300"/>
          </a:xfrm>
          <a:prstGeom prst="rect">
            <a:avLst/>
          </a:prstGeom>
          <a:solidFill>
            <a:srgbClr val="E0E6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7"/>
          <p:cNvSpPr txBox="1"/>
          <p:nvPr>
            <p:ph type="title"/>
          </p:nvPr>
        </p:nvSpPr>
        <p:spPr>
          <a:xfrm>
            <a:off x="6005050" y="1946550"/>
            <a:ext cx="16233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Since a kid, I’ve loved comics, and I’ve always been a sucker for a good story. Even today, I like to draw and animate my own stories.</a:t>
            </a:r>
            <a:endParaRPr sz="1200">
              <a:latin typeface="Neucha"/>
              <a:ea typeface="Neucha"/>
              <a:cs typeface="Neucha"/>
              <a:sym typeface="Neucha"/>
            </a:endParaRPr>
          </a:p>
        </p:txBody>
      </p:sp>
      <p:sp>
        <p:nvSpPr>
          <p:cNvPr id="877" name="Google Shape;877;p67"/>
          <p:cNvSpPr/>
          <p:nvPr/>
        </p:nvSpPr>
        <p:spPr>
          <a:xfrm>
            <a:off x="6046006" y="3558144"/>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7"/>
          <p:cNvSpPr txBox="1"/>
          <p:nvPr>
            <p:ph type="title"/>
          </p:nvPr>
        </p:nvSpPr>
        <p:spPr>
          <a:xfrm>
            <a:off x="6002275" y="3473525"/>
            <a:ext cx="2749800" cy="16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Most companies don’t really have need for “creative coders” since we’re pretty much artists.</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However, there was one place where my skills were a perfect fit, a place where multidisciplinary work was encouraged: journalism. </a:t>
            </a:r>
            <a:endParaRPr sz="1200">
              <a:latin typeface="Neucha"/>
              <a:ea typeface="Neucha"/>
              <a:cs typeface="Neucha"/>
              <a:sym typeface="Neucha"/>
            </a:endParaRPr>
          </a:p>
        </p:txBody>
      </p:sp>
      <p:sp>
        <p:nvSpPr>
          <p:cNvPr id="879" name="Google Shape;879;p67"/>
          <p:cNvSpPr/>
          <p:nvPr/>
        </p:nvSpPr>
        <p:spPr>
          <a:xfrm>
            <a:off x="6005113" y="355301"/>
            <a:ext cx="2646000" cy="1293300"/>
          </a:xfrm>
          <a:prstGeom prst="rect">
            <a:avLst/>
          </a:prstGeom>
          <a:solidFill>
            <a:srgbClr val="ECE9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7"/>
          <p:cNvSpPr txBox="1"/>
          <p:nvPr>
            <p:ph type="title"/>
          </p:nvPr>
        </p:nvSpPr>
        <p:spPr>
          <a:xfrm>
            <a:off x="6174975" y="508475"/>
            <a:ext cx="13845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....uh, thanks.. </a:t>
            </a:r>
            <a:endParaRPr sz="1200">
              <a:latin typeface="Neucha"/>
              <a:ea typeface="Neucha"/>
              <a:cs typeface="Neucha"/>
              <a:sym typeface="Neucha"/>
            </a:endParaRPr>
          </a:p>
          <a:p>
            <a:pPr indent="0" lvl="0" marL="0" rtl="0" algn="l">
              <a:spcBef>
                <a:spcPts val="0"/>
              </a:spcBef>
              <a:spcAft>
                <a:spcPts val="0"/>
              </a:spcAft>
              <a:buNone/>
            </a:pPr>
            <a:r>
              <a:t/>
            </a:r>
            <a:endParaRPr sz="1200">
              <a:latin typeface="Neucha"/>
              <a:ea typeface="Neucha"/>
              <a:cs typeface="Neucha"/>
              <a:sym typeface="Neucha"/>
            </a:endParaRPr>
          </a:p>
          <a:p>
            <a:pPr indent="0" lvl="0" marL="0" rtl="0" algn="l">
              <a:spcBef>
                <a:spcPts val="0"/>
              </a:spcBef>
              <a:spcAft>
                <a:spcPts val="0"/>
              </a:spcAft>
              <a:buNone/>
            </a:pPr>
            <a:r>
              <a:rPr lang="en" sz="1200">
                <a:latin typeface="Neucha"/>
                <a:ea typeface="Neucha"/>
                <a:cs typeface="Neucha"/>
                <a:sym typeface="Neucha"/>
              </a:rPr>
              <a:t>Hi, I’m Juweek. </a:t>
            </a:r>
            <a:r>
              <a:rPr lang="en" sz="1200">
                <a:latin typeface="Neucha"/>
                <a:ea typeface="Neucha"/>
                <a:cs typeface="Neucha"/>
                <a:sym typeface="Neucha"/>
              </a:rPr>
              <a:t>I’m the hero.</a:t>
            </a:r>
            <a:endParaRPr sz="1200">
              <a:latin typeface="Neucha"/>
              <a:ea typeface="Neucha"/>
              <a:cs typeface="Neucha"/>
              <a:sym typeface="Neucha"/>
            </a:endParaRPr>
          </a:p>
        </p:txBody>
      </p:sp>
      <p:pic>
        <p:nvPicPr>
          <p:cNvPr id="881" name="Google Shape;881;p67"/>
          <p:cNvPicPr preferRelativeResize="0"/>
          <p:nvPr/>
        </p:nvPicPr>
        <p:blipFill rotWithShape="1">
          <a:blip r:embed="rId4">
            <a:alphaModFix/>
          </a:blip>
          <a:srcRect b="6896" l="2346" r="69244" t="43203"/>
          <a:stretch/>
        </p:blipFill>
        <p:spPr>
          <a:xfrm>
            <a:off x="7690671" y="336705"/>
            <a:ext cx="1064280" cy="1336621"/>
          </a:xfrm>
          <a:prstGeom prst="rect">
            <a:avLst/>
          </a:prstGeom>
          <a:noFill/>
          <a:ln>
            <a:noFill/>
          </a:ln>
        </p:spPr>
      </p:pic>
      <p:sp>
        <p:nvSpPr>
          <p:cNvPr id="882" name="Google Shape;882;p67"/>
          <p:cNvSpPr txBox="1"/>
          <p:nvPr>
            <p:ph type="title"/>
          </p:nvPr>
        </p:nvSpPr>
        <p:spPr>
          <a:xfrm>
            <a:off x="3484416" y="3571752"/>
            <a:ext cx="12495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That narrator is kinda rude.</a:t>
            </a:r>
            <a:endParaRPr sz="1200">
              <a:latin typeface="Neucha"/>
              <a:ea typeface="Neucha"/>
              <a:cs typeface="Neucha"/>
              <a:sym typeface="Neucha"/>
            </a:endParaRPr>
          </a:p>
        </p:txBody>
      </p:sp>
      <p:sp>
        <p:nvSpPr>
          <p:cNvPr id="883" name="Google Shape;883;p67"/>
          <p:cNvSpPr/>
          <p:nvPr/>
        </p:nvSpPr>
        <p:spPr>
          <a:xfrm>
            <a:off x="3169202" y="3558151"/>
            <a:ext cx="2646000" cy="1293300"/>
          </a:xfrm>
          <a:prstGeom prst="rect">
            <a:avLst/>
          </a:prstGeom>
          <a:solidFill>
            <a:srgbClr val="FCF3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 name="Google Shape;884;p67"/>
          <p:cNvPicPr preferRelativeResize="0"/>
          <p:nvPr/>
        </p:nvPicPr>
        <p:blipFill rotWithShape="1">
          <a:blip r:embed="rId5">
            <a:alphaModFix/>
          </a:blip>
          <a:srcRect b="33620" l="0" r="0" t="0"/>
          <a:stretch/>
        </p:blipFill>
        <p:spPr>
          <a:xfrm>
            <a:off x="4968274" y="4131402"/>
            <a:ext cx="946425" cy="720050"/>
          </a:xfrm>
          <a:prstGeom prst="rect">
            <a:avLst/>
          </a:prstGeom>
          <a:noFill/>
          <a:ln>
            <a:noFill/>
          </a:ln>
        </p:spPr>
      </p:pic>
      <p:sp>
        <p:nvSpPr>
          <p:cNvPr id="885" name="Google Shape;885;p67"/>
          <p:cNvSpPr txBox="1"/>
          <p:nvPr>
            <p:ph type="title"/>
          </p:nvPr>
        </p:nvSpPr>
        <p:spPr>
          <a:xfrm>
            <a:off x="3142648" y="3508897"/>
            <a:ext cx="20133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Professionally,  </a:t>
            </a:r>
            <a:r>
              <a:rPr lang="en" sz="1200">
                <a:latin typeface="Neucha"/>
                <a:ea typeface="Neucha"/>
                <a:cs typeface="Neucha"/>
                <a:sym typeface="Neucha"/>
              </a:rPr>
              <a:t>I’m a “creative coder”. It’s hard to explain, but basically I know how to make websites, and they generally veer on the more artistic side.</a:t>
            </a:r>
            <a:endParaRPr sz="1200">
              <a:latin typeface="Neucha"/>
              <a:ea typeface="Neucha"/>
              <a:cs typeface="Neucha"/>
              <a:sym typeface="Neucha"/>
            </a:endParaRPr>
          </a:p>
        </p:txBody>
      </p:sp>
      <p:sp>
        <p:nvSpPr>
          <p:cNvPr id="886" name="Google Shape;886;p67"/>
          <p:cNvSpPr/>
          <p:nvPr/>
        </p:nvSpPr>
        <p:spPr>
          <a:xfrm>
            <a:off x="283749" y="359901"/>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7"/>
          <p:cNvSpPr txBox="1"/>
          <p:nvPr>
            <p:ph type="title"/>
          </p:nvPr>
        </p:nvSpPr>
        <p:spPr>
          <a:xfrm>
            <a:off x="649775" y="557950"/>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Introduction</a:t>
            </a:r>
            <a:endParaRPr sz="2700">
              <a:latin typeface="Neucha"/>
              <a:ea typeface="Neucha"/>
              <a:cs typeface="Neucha"/>
              <a:sym typeface="Neucha"/>
            </a:endParaRPr>
          </a:p>
        </p:txBody>
      </p:sp>
      <p:pic>
        <p:nvPicPr>
          <p:cNvPr id="888" name="Google Shape;888;p67"/>
          <p:cNvPicPr preferRelativeResize="0"/>
          <p:nvPr/>
        </p:nvPicPr>
        <p:blipFill rotWithShape="1">
          <a:blip r:embed="rId6">
            <a:alphaModFix/>
          </a:blip>
          <a:srcRect b="4915" l="0" r="0" t="0"/>
          <a:stretch/>
        </p:blipFill>
        <p:spPr>
          <a:xfrm>
            <a:off x="7628450" y="1991475"/>
            <a:ext cx="963550" cy="1228600"/>
          </a:xfrm>
          <a:prstGeom prst="rect">
            <a:avLst/>
          </a:prstGeom>
          <a:noFill/>
          <a:ln>
            <a:noFill/>
          </a:ln>
        </p:spPr>
      </p:pic>
      <p:sp>
        <p:nvSpPr>
          <p:cNvPr id="889" name="Google Shape;889;p67"/>
          <p:cNvSpPr/>
          <p:nvPr/>
        </p:nvSpPr>
        <p:spPr>
          <a:xfrm>
            <a:off x="280249" y="1911439"/>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7"/>
          <p:cNvSpPr txBox="1"/>
          <p:nvPr>
            <p:ph type="title"/>
          </p:nvPr>
        </p:nvSpPr>
        <p:spPr>
          <a:xfrm>
            <a:off x="646275" y="2109488"/>
            <a:ext cx="17673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Personality</a:t>
            </a:r>
            <a:endParaRPr sz="2700">
              <a:latin typeface="Neucha"/>
              <a:ea typeface="Neucha"/>
              <a:cs typeface="Neucha"/>
              <a:sym typeface="Neucha"/>
            </a:endParaRPr>
          </a:p>
        </p:txBody>
      </p:sp>
      <p:sp>
        <p:nvSpPr>
          <p:cNvPr id="891" name="Google Shape;891;p67"/>
          <p:cNvSpPr/>
          <p:nvPr/>
        </p:nvSpPr>
        <p:spPr>
          <a:xfrm>
            <a:off x="336124" y="3558139"/>
            <a:ext cx="2646000" cy="1293300"/>
          </a:xfrm>
          <a:prstGeom prst="rect">
            <a:avLst/>
          </a:prstGeom>
          <a:solidFill>
            <a:srgbClr val="FFFD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7"/>
          <p:cNvSpPr txBox="1"/>
          <p:nvPr>
            <p:ph type="title"/>
          </p:nvPr>
        </p:nvSpPr>
        <p:spPr>
          <a:xfrm>
            <a:off x="1225850" y="3760800"/>
            <a:ext cx="946500" cy="8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Neucha"/>
                <a:ea typeface="Neucha"/>
                <a:cs typeface="Neucha"/>
                <a:sym typeface="Neucha"/>
              </a:rPr>
              <a:t>The Art</a:t>
            </a:r>
            <a:endParaRPr sz="2700">
              <a:latin typeface="Neucha"/>
              <a:ea typeface="Neucha"/>
              <a:cs typeface="Neucha"/>
              <a:sym typeface="Neuch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8"/>
          <p:cNvSpPr txBox="1"/>
          <p:nvPr>
            <p:ph type="title"/>
          </p:nvPr>
        </p:nvSpPr>
        <p:spPr>
          <a:xfrm>
            <a:off x="311700" y="130825"/>
            <a:ext cx="598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ucha"/>
                <a:ea typeface="Neucha"/>
                <a:cs typeface="Neucha"/>
                <a:sym typeface="Neucha"/>
              </a:rPr>
              <a:t>OK, let me try to </a:t>
            </a:r>
            <a:r>
              <a:rPr lang="en">
                <a:latin typeface="Neucha"/>
                <a:ea typeface="Neucha"/>
                <a:cs typeface="Neucha"/>
                <a:sym typeface="Neucha"/>
              </a:rPr>
              <a:t>explain to you</a:t>
            </a:r>
            <a:r>
              <a:rPr lang="en">
                <a:latin typeface="Neucha"/>
                <a:ea typeface="Neucha"/>
                <a:cs typeface="Neucha"/>
                <a:sym typeface="Neucha"/>
              </a:rPr>
              <a:t> what I do</a:t>
            </a:r>
            <a:endParaRPr>
              <a:latin typeface="Neucha"/>
              <a:ea typeface="Neucha"/>
              <a:cs typeface="Neucha"/>
              <a:sym typeface="Neucha"/>
            </a:endParaRPr>
          </a:p>
        </p:txBody>
      </p:sp>
      <p:sp>
        <p:nvSpPr>
          <p:cNvPr id="898" name="Google Shape;898;p68"/>
          <p:cNvSpPr txBox="1"/>
          <p:nvPr>
            <p:ph idx="1" type="body"/>
          </p:nvPr>
        </p:nvSpPr>
        <p:spPr>
          <a:xfrm>
            <a:off x="311700" y="1152475"/>
            <a:ext cx="4899600" cy="35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Proza Libre"/>
                <a:ea typeface="Proza Libre"/>
                <a:cs typeface="Proza Libre"/>
                <a:sym typeface="Proza Libre"/>
              </a:rPr>
              <a:t>My name is Juweek Adolphe, and I’m a visual storyteller living in Brooklyn, NY. </a:t>
            </a:r>
            <a:endParaRPr sz="1400">
              <a:solidFill>
                <a:srgbClr val="000000"/>
              </a:solidFill>
              <a:latin typeface="Proza Libre"/>
              <a:ea typeface="Proza Libre"/>
              <a:cs typeface="Proza Libre"/>
              <a:sym typeface="Proza Libre"/>
            </a:endParaRPr>
          </a:p>
          <a:p>
            <a:pPr indent="0" lvl="0" marL="0" rtl="0" algn="l">
              <a:spcBef>
                <a:spcPts val="1600"/>
              </a:spcBef>
              <a:spcAft>
                <a:spcPts val="0"/>
              </a:spcAft>
              <a:buNone/>
            </a:pPr>
            <a:r>
              <a:rPr lang="en" sz="1400">
                <a:solidFill>
                  <a:srgbClr val="000000"/>
                </a:solidFill>
                <a:latin typeface="Proza Libre"/>
                <a:ea typeface="Proza Libre"/>
                <a:cs typeface="Proza Libre"/>
                <a:sym typeface="Proza Libre"/>
              </a:rPr>
              <a:t>What does it mean to be a visual storyteller? Well, I’m a journalist and I know how to do a lot of things, so I use that knowledge</a:t>
            </a:r>
            <a:r>
              <a:rPr b="1" lang="en" sz="1400">
                <a:solidFill>
                  <a:srgbClr val="000000"/>
                </a:solidFill>
                <a:latin typeface="Proza Libre"/>
                <a:ea typeface="Proza Libre"/>
                <a:cs typeface="Proza Libre"/>
                <a:sym typeface="Proza Libre"/>
              </a:rPr>
              <a:t> to make visual things (websites, diagrams, etc) that explain things to people.</a:t>
            </a:r>
            <a:r>
              <a:rPr lang="en" sz="1400">
                <a:solidFill>
                  <a:srgbClr val="000000"/>
                </a:solidFill>
                <a:latin typeface="Proza Libre"/>
                <a:ea typeface="Proza Libre"/>
                <a:cs typeface="Proza Libre"/>
                <a:sym typeface="Proza Libre"/>
              </a:rPr>
              <a:t> </a:t>
            </a:r>
            <a:endParaRPr sz="1400">
              <a:solidFill>
                <a:srgbClr val="000000"/>
              </a:solidFill>
              <a:latin typeface="Proza Libre"/>
              <a:ea typeface="Proza Libre"/>
              <a:cs typeface="Proza Libre"/>
              <a:sym typeface="Proza Libre"/>
            </a:endParaRPr>
          </a:p>
          <a:p>
            <a:pPr indent="0" lvl="0" marL="0" rtl="0" algn="l">
              <a:spcBef>
                <a:spcPts val="1600"/>
              </a:spcBef>
              <a:spcAft>
                <a:spcPts val="1600"/>
              </a:spcAft>
              <a:buNone/>
            </a:pPr>
            <a:r>
              <a:rPr lang="en" sz="1400">
                <a:solidFill>
                  <a:srgbClr val="000000"/>
                </a:solidFill>
                <a:latin typeface="Proza Libre"/>
                <a:ea typeface="Proza Libre"/>
                <a:cs typeface="Proza Libre"/>
                <a:sym typeface="Proza Libre"/>
              </a:rPr>
              <a:t>Most of the time, the stories I tell are technical in nature, or what some people would call STEM (science, technology, engineering, math). I like to have a mindset more akin to STEAM, which is STEM but with an added A for art. </a:t>
            </a:r>
            <a:endParaRPr sz="1400">
              <a:solidFill>
                <a:srgbClr val="000000"/>
              </a:solidFill>
              <a:latin typeface="Proza Libre"/>
              <a:ea typeface="Proza Libre"/>
              <a:cs typeface="Proza Libre"/>
              <a:sym typeface="Proza Libre"/>
            </a:endParaRPr>
          </a:p>
        </p:txBody>
      </p:sp>
      <p:sp>
        <p:nvSpPr>
          <p:cNvPr id="899" name="Google Shape;899;p68"/>
          <p:cNvSpPr/>
          <p:nvPr/>
        </p:nvSpPr>
        <p:spPr>
          <a:xfrm>
            <a:off x="5736525" y="1335000"/>
            <a:ext cx="2976300" cy="302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68"/>
          <p:cNvPicPr preferRelativeResize="0"/>
          <p:nvPr/>
        </p:nvPicPr>
        <p:blipFill rotWithShape="1">
          <a:blip r:embed="rId3">
            <a:alphaModFix/>
          </a:blip>
          <a:srcRect b="3929" l="0" r="0" t="0"/>
          <a:stretch/>
        </p:blipFill>
        <p:spPr>
          <a:xfrm>
            <a:off x="6019000" y="1304875"/>
            <a:ext cx="2693825" cy="3026700"/>
          </a:xfrm>
          <a:prstGeom prst="rect">
            <a:avLst/>
          </a:prstGeom>
          <a:noFill/>
          <a:ln>
            <a:noFill/>
          </a:ln>
        </p:spPr>
      </p:pic>
      <p:sp>
        <p:nvSpPr>
          <p:cNvPr id="901" name="Google Shape;901;p68"/>
          <p:cNvSpPr/>
          <p:nvPr/>
        </p:nvSpPr>
        <p:spPr>
          <a:xfrm>
            <a:off x="5716275" y="996450"/>
            <a:ext cx="30168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8"/>
          <p:cNvSpPr txBox="1"/>
          <p:nvPr>
            <p:ph type="title"/>
          </p:nvPr>
        </p:nvSpPr>
        <p:spPr>
          <a:xfrm>
            <a:off x="5586450" y="1694675"/>
            <a:ext cx="22878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Neucha"/>
                <a:ea typeface="Neucha"/>
                <a:cs typeface="Neucha"/>
                <a:sym typeface="Neucha"/>
              </a:rPr>
              <a:t>A hero emerges.!</a:t>
            </a:r>
            <a:endParaRPr sz="1400">
              <a:latin typeface="Neucha"/>
              <a:ea typeface="Neucha"/>
              <a:cs typeface="Neucha"/>
              <a:sym typeface="Neuch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 sz="1350">
                <a:solidFill>
                  <a:srgbClr val="4D4D4D"/>
                </a:solidFill>
                <a:latin typeface="Source Sans Pro"/>
                <a:ea typeface="Source Sans Pro"/>
                <a:cs typeface="Source Sans Pro"/>
                <a:sym typeface="Source Sans Pro"/>
              </a:rPr>
              <a:t>4. T</a:t>
            </a:r>
            <a:r>
              <a:rPr b="1" lang="en" sz="1350">
                <a:solidFill>
                  <a:srgbClr val="4D4D4D"/>
                </a:solidFill>
                <a:latin typeface="Source Sans Pro"/>
                <a:ea typeface="Source Sans Pro"/>
                <a:cs typeface="Source Sans Pro"/>
                <a:sym typeface="Source Sans Pro"/>
              </a:rPr>
              <a:t>hink about how you can change creatives’ perspectives</a:t>
            </a:r>
            <a:r>
              <a:rPr b="1" lang="en" sz="1350">
                <a:solidFill>
                  <a:srgbClr val="4D4D4D"/>
                </a:solidFill>
                <a:latin typeface="Source Sans Pro"/>
                <a:ea typeface="Source Sans Pro"/>
                <a:cs typeface="Source Sans Pro"/>
                <a:sym typeface="Source Sans Pro"/>
              </a:rPr>
              <a:t>. </a:t>
            </a:r>
            <a:r>
              <a:rPr lang="en" sz="1350">
                <a:solidFill>
                  <a:srgbClr val="4D4D4D"/>
                </a:solidFill>
                <a:latin typeface="Source Sans Pro"/>
                <a:ea typeface="Source Sans Pro"/>
                <a:cs typeface="Source Sans Pro"/>
                <a:sym typeface="Source Sans Pro"/>
              </a:rPr>
              <a:t>When developing your project idea, think about how you’ll inspire creatives in your field and help them grow—in terms of process, technique, audience, or knowledge. The point of the Adobe Creative Residency program isn’t only  to help you grow as a creative but also to help others grow as well.</a:t>
            </a:r>
            <a:endParaRPr b="1" sz="1350">
              <a:solidFill>
                <a:srgbClr val="4D4D4D"/>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rPr b="1" lang="en" sz="1350">
                <a:solidFill>
                  <a:srgbClr val="4D4D4D"/>
                </a:solidFill>
                <a:latin typeface="Source Sans Pro"/>
                <a:ea typeface="Source Sans Pro"/>
                <a:cs typeface="Source Sans Pro"/>
                <a:sym typeface="Source Sans Pro"/>
              </a:rPr>
              <a:t>5. Consider how your project will appeal to people outside of your field. </a:t>
            </a:r>
            <a:r>
              <a:rPr lang="en" sz="1350">
                <a:solidFill>
                  <a:srgbClr val="4D4D4D"/>
                </a:solidFill>
                <a:latin typeface="Source Sans Pro"/>
                <a:ea typeface="Source Sans Pro"/>
                <a:cs typeface="Source Sans Pro"/>
                <a:sym typeface="Source Sans Pro"/>
              </a:rPr>
              <a:t>Make sure your project has wide enough appeal that people that aren’t creative professionals can understand your work. </a:t>
            </a:r>
            <a:endParaRPr sz="1350">
              <a:solidFill>
                <a:srgbClr val="4D4D4D"/>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rPr b="1" lang="en" sz="1350">
                <a:solidFill>
                  <a:srgbClr val="4D4D4D"/>
                </a:solidFill>
                <a:latin typeface="Source Sans Pro"/>
                <a:ea typeface="Source Sans Pro"/>
                <a:cs typeface="Source Sans Pro"/>
                <a:sym typeface="Source Sans Pro"/>
              </a:rPr>
              <a:t>6. Be sure you’re introducing yourself well.</a:t>
            </a:r>
            <a:r>
              <a:rPr lang="en" sz="1350">
                <a:solidFill>
                  <a:srgbClr val="4D4D4D"/>
                </a:solidFill>
                <a:latin typeface="Source Sans Pro"/>
                <a:ea typeface="Source Sans Pro"/>
                <a:cs typeface="Source Sans Pro"/>
                <a:sym typeface="Source Sans Pro"/>
              </a:rPr>
              <a:t> It’s important to remember that, while you might be aware of your skill set and ambitions, the person reviewing your project doesn’t know anything about you. Are you thoroughly outlining every detail in your project? Are you providing enough insight on how to bring your proposed ideas to life?</a:t>
            </a:r>
            <a:r>
              <a:rPr lang="en" sz="1350">
                <a:solidFill>
                  <a:srgbClr val="4D4D4D"/>
                </a:solidFill>
                <a:latin typeface="Source Sans Pro"/>
                <a:ea typeface="Source Sans Pro"/>
                <a:cs typeface="Source Sans Pro"/>
                <a:sym typeface="Source Sans Pro"/>
              </a:rPr>
              <a:t> Make sure we get the vibe that you’re a </a:t>
            </a:r>
            <a:r>
              <a:rPr i="1" lang="en" sz="1350">
                <a:solidFill>
                  <a:srgbClr val="4D4D4D"/>
                </a:solidFill>
                <a:latin typeface="Source Sans Pro"/>
                <a:ea typeface="Source Sans Pro"/>
                <a:cs typeface="Source Sans Pro"/>
                <a:sym typeface="Source Sans Pro"/>
              </a:rPr>
              <a:t>visual</a:t>
            </a:r>
            <a:r>
              <a:rPr lang="en" sz="1350">
                <a:solidFill>
                  <a:srgbClr val="4D4D4D"/>
                </a:solidFill>
                <a:latin typeface="Source Sans Pro"/>
                <a:ea typeface="Source Sans Pro"/>
                <a:cs typeface="Source Sans Pro"/>
                <a:sym typeface="Source Sans Pro"/>
              </a:rPr>
              <a:t> creative.</a:t>
            </a:r>
            <a:endParaRPr b="1" sz="1100">
              <a:solidFill>
                <a:schemeClr val="dk1"/>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t/>
            </a:r>
            <a:endParaRPr b="1" sz="1350">
              <a:solidFill>
                <a:srgbClr val="4D4D4D"/>
              </a:solidFill>
              <a:latin typeface="Source Sans Pro"/>
              <a:ea typeface="Source Sans Pro"/>
              <a:cs typeface="Source Sans Pro"/>
              <a:sym typeface="Source Sans Pro"/>
            </a:endParaRPr>
          </a:p>
          <a:p>
            <a:pPr indent="0" lvl="0" marL="0" rtl="0" algn="l">
              <a:lnSpc>
                <a:spcPct val="133333"/>
              </a:lnSpc>
              <a:spcBef>
                <a:spcPts val="1500"/>
              </a:spcBef>
              <a:spcAft>
                <a:spcPts val="1500"/>
              </a:spcAft>
              <a:buNone/>
            </a:pPr>
            <a:r>
              <a:t/>
            </a:r>
            <a:endParaRPr b="1" sz="1350">
              <a:solidFill>
                <a:srgbClr val="4D4D4D"/>
              </a:solidFill>
              <a:latin typeface="Source Sans Pro"/>
              <a:ea typeface="Source Sans Pro"/>
              <a:cs typeface="Source Sans Pro"/>
              <a:sym typeface="Source Sans Pro"/>
            </a:endParaRPr>
          </a:p>
        </p:txBody>
      </p:sp>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Application checklist</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 sz="1350">
                <a:solidFill>
                  <a:srgbClr val="4D4D4D"/>
                </a:solidFill>
                <a:latin typeface="Source Sans Pro"/>
                <a:ea typeface="Source Sans Pro"/>
                <a:cs typeface="Source Sans Pro"/>
                <a:sym typeface="Source Sans Pro"/>
              </a:rPr>
              <a:t>7. Show or explain how your project will challenge you. </a:t>
            </a:r>
            <a:r>
              <a:rPr lang="en" sz="1350">
                <a:solidFill>
                  <a:srgbClr val="4D4D4D"/>
                </a:solidFill>
                <a:latin typeface="Source Sans Pro"/>
                <a:ea typeface="Source Sans Pro"/>
                <a:cs typeface="Source Sans Pro"/>
                <a:sym typeface="Source Sans Pro"/>
              </a:rPr>
              <a:t>You want to create a proposal that you have the capacity to fulfill, but it should also be ambitious. Make sure it’s a stretch goal that pushes you outside your comfort zone while building on your existing know-how and skill set. Dream big, don’t propose something safely within your comfort zone, but do make sure your project plays to your strengths and builds off of your existing skill set.</a:t>
            </a:r>
            <a:endParaRPr b="1" sz="1350">
              <a:solidFill>
                <a:srgbClr val="4D4D4D"/>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rPr b="1" lang="en" sz="1350">
                <a:solidFill>
                  <a:srgbClr val="4D4D4D"/>
                </a:solidFill>
                <a:latin typeface="Source Sans Pro"/>
                <a:ea typeface="Source Sans Pro"/>
                <a:cs typeface="Source Sans Pro"/>
                <a:sym typeface="Source Sans Pro"/>
              </a:rPr>
              <a:t>8. Develop an elevator pitch. </a:t>
            </a:r>
            <a:r>
              <a:rPr lang="en" sz="1350">
                <a:solidFill>
                  <a:srgbClr val="4D4D4D"/>
                </a:solidFill>
                <a:latin typeface="Source Sans Pro"/>
                <a:ea typeface="Source Sans Pro"/>
                <a:cs typeface="Source Sans Pro"/>
                <a:sym typeface="Source Sans Pro"/>
              </a:rPr>
              <a:t>Have a solid 30-second explanation of what your project is about. We want to see that you have the ability to articulate projects in clear, understandable, and relatable language.</a:t>
            </a:r>
            <a:endParaRPr sz="1350">
              <a:solidFill>
                <a:srgbClr val="4D4D4D"/>
              </a:solidFill>
              <a:latin typeface="Source Sans Pro"/>
              <a:ea typeface="Source Sans Pro"/>
              <a:cs typeface="Source Sans Pro"/>
              <a:sym typeface="Source Sans Pro"/>
            </a:endParaRPr>
          </a:p>
          <a:p>
            <a:pPr indent="0" lvl="0" marL="0" rtl="0" algn="l">
              <a:lnSpc>
                <a:spcPct val="133333"/>
              </a:lnSpc>
              <a:spcBef>
                <a:spcPts val="1500"/>
              </a:spcBef>
              <a:spcAft>
                <a:spcPts val="0"/>
              </a:spcAft>
              <a:buNone/>
            </a:pPr>
            <a:r>
              <a:rPr b="1" lang="en" sz="1350">
                <a:solidFill>
                  <a:srgbClr val="4D4D4D"/>
                </a:solidFill>
                <a:latin typeface="Source Sans Pro"/>
                <a:ea typeface="Source Sans Pro"/>
                <a:cs typeface="Source Sans Pro"/>
                <a:sym typeface="Source Sans Pro"/>
              </a:rPr>
              <a:t>9</a:t>
            </a:r>
            <a:r>
              <a:rPr b="1" lang="en" sz="1350">
                <a:solidFill>
                  <a:srgbClr val="4D4D4D"/>
                </a:solidFill>
                <a:latin typeface="Source Sans Pro"/>
                <a:ea typeface="Source Sans Pro"/>
                <a:cs typeface="Source Sans Pro"/>
                <a:sym typeface="Source Sans Pro"/>
              </a:rPr>
              <a:t>. Articulate how the residency will be the start of the next stage in your career. </a:t>
            </a:r>
            <a:r>
              <a:rPr lang="en" sz="1350">
                <a:solidFill>
                  <a:srgbClr val="4D4D4D"/>
                </a:solidFill>
                <a:latin typeface="Source Sans Pro"/>
                <a:ea typeface="Source Sans Pro"/>
                <a:cs typeface="Source Sans Pro"/>
                <a:sym typeface="Source Sans Pro"/>
              </a:rPr>
              <a:t>This program is for people who are ready to invest wholeheartedly in pushing their creative career to the next level. </a:t>
            </a:r>
            <a:endParaRPr sz="1350">
              <a:solidFill>
                <a:srgbClr val="4D4D4D"/>
              </a:solidFill>
              <a:latin typeface="Source Sans Pro"/>
              <a:ea typeface="Source Sans Pro"/>
              <a:cs typeface="Source Sans Pro"/>
              <a:sym typeface="Source Sans Pro"/>
            </a:endParaRPr>
          </a:p>
          <a:p>
            <a:pPr indent="0" lvl="0" marL="0" rtl="0" algn="l">
              <a:spcBef>
                <a:spcPts val="1500"/>
              </a:spcBef>
              <a:spcAft>
                <a:spcPts val="0"/>
              </a:spcAft>
              <a:buNone/>
            </a:pPr>
            <a:r>
              <a:t/>
            </a:r>
            <a:endParaRPr b="1" sz="1100">
              <a:solidFill>
                <a:schemeClr val="dk1"/>
              </a:solidFill>
              <a:latin typeface="Source Sans Pro"/>
              <a:ea typeface="Source Sans Pro"/>
              <a:cs typeface="Source Sans Pro"/>
              <a:sym typeface="Source Sans Pro"/>
            </a:endParaRPr>
          </a:p>
          <a:p>
            <a:pPr indent="0" lvl="0" marL="0" rtl="0" algn="l">
              <a:lnSpc>
                <a:spcPct val="133333"/>
              </a:lnSpc>
              <a:spcBef>
                <a:spcPts val="0"/>
              </a:spcBef>
              <a:spcAft>
                <a:spcPts val="1500"/>
              </a:spcAft>
              <a:buNone/>
            </a:pPr>
            <a:r>
              <a:t/>
            </a:r>
            <a:endParaRPr b="1" sz="1350">
              <a:solidFill>
                <a:srgbClr val="4D4D4D"/>
              </a:solidFill>
              <a:latin typeface="Source Sans Pro"/>
              <a:ea typeface="Source Sans Pro"/>
              <a:cs typeface="Source Sans Pro"/>
              <a:sym typeface="Source Sans Pro"/>
            </a:endParaRPr>
          </a:p>
        </p:txBody>
      </p:sp>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Application checklist</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9F3"/>
        </a:soli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174525" y="2904475"/>
            <a:ext cx="4877100" cy="67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500">
                <a:latin typeface="Neucha"/>
                <a:ea typeface="Neucha"/>
                <a:cs typeface="Neucha"/>
                <a:sym typeface="Neucha"/>
              </a:rPr>
              <a:t>Juweek Adolphe</a:t>
            </a:r>
            <a:endParaRPr sz="3500">
              <a:latin typeface="Neucha"/>
              <a:ea typeface="Neucha"/>
              <a:cs typeface="Neucha"/>
              <a:sym typeface="Neucha"/>
            </a:endParaRPr>
          </a:p>
          <a:p>
            <a:pPr indent="0" lvl="0" marL="0" rtl="0" algn="ctr">
              <a:spcBef>
                <a:spcPts val="0"/>
              </a:spcBef>
              <a:spcAft>
                <a:spcPts val="0"/>
              </a:spcAft>
              <a:buNone/>
            </a:pPr>
            <a:r>
              <a:t/>
            </a:r>
            <a:endParaRPr sz="3500">
              <a:latin typeface="Neucha"/>
              <a:ea typeface="Neucha"/>
              <a:cs typeface="Neucha"/>
              <a:sym typeface="Neucha"/>
            </a:endParaRPr>
          </a:p>
        </p:txBody>
      </p:sp>
      <p:sp>
        <p:nvSpPr>
          <p:cNvPr id="100" name="Google Shape;100;p20"/>
          <p:cNvSpPr/>
          <p:nvPr/>
        </p:nvSpPr>
        <p:spPr>
          <a:xfrm>
            <a:off x="138413" y="447452"/>
            <a:ext cx="214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92386" y="401023"/>
            <a:ext cx="23157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2 years ago, our hero was defeated, getting denied from the 2019 Adobe Creative Residency. </a:t>
            </a:r>
            <a:endParaRPr sz="1200">
              <a:latin typeface="Neucha"/>
              <a:ea typeface="Neucha"/>
              <a:cs typeface="Neucha"/>
              <a:sym typeface="Neucha"/>
            </a:endParaRPr>
          </a:p>
        </p:txBody>
      </p:sp>
      <p:sp>
        <p:nvSpPr>
          <p:cNvPr id="102" name="Google Shape;102;p20"/>
          <p:cNvSpPr/>
          <p:nvPr/>
        </p:nvSpPr>
        <p:spPr>
          <a:xfrm>
            <a:off x="2454113" y="447450"/>
            <a:ext cx="214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ph type="title"/>
          </p:nvPr>
        </p:nvSpPr>
        <p:spPr>
          <a:xfrm>
            <a:off x="2454136" y="401026"/>
            <a:ext cx="1932000" cy="4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He took it hard, but knew the opportunity would come again. </a:t>
            </a:r>
            <a:endParaRPr sz="1200">
              <a:latin typeface="Neucha"/>
              <a:ea typeface="Neucha"/>
              <a:cs typeface="Neucha"/>
              <a:sym typeface="Neucha"/>
            </a:endParaRPr>
          </a:p>
        </p:txBody>
      </p:sp>
      <p:sp>
        <p:nvSpPr>
          <p:cNvPr id="104" name="Google Shape;104;p20"/>
          <p:cNvSpPr/>
          <p:nvPr/>
        </p:nvSpPr>
        <p:spPr>
          <a:xfrm>
            <a:off x="6906613" y="451641"/>
            <a:ext cx="2145000" cy="17868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0"/>
          <p:cNvPicPr preferRelativeResize="0"/>
          <p:nvPr/>
        </p:nvPicPr>
        <p:blipFill rotWithShape="1">
          <a:blip r:embed="rId3">
            <a:alphaModFix/>
          </a:blip>
          <a:srcRect b="0" l="0" r="0" t="18824"/>
          <a:stretch/>
        </p:blipFill>
        <p:spPr>
          <a:xfrm>
            <a:off x="7028385" y="462086"/>
            <a:ext cx="1882665" cy="1316975"/>
          </a:xfrm>
          <a:prstGeom prst="rect">
            <a:avLst/>
          </a:prstGeom>
          <a:noFill/>
          <a:ln>
            <a:noFill/>
          </a:ln>
        </p:spPr>
      </p:pic>
      <p:sp>
        <p:nvSpPr>
          <p:cNvPr id="106" name="Google Shape;106;p20"/>
          <p:cNvSpPr txBox="1"/>
          <p:nvPr>
            <p:ph type="title"/>
          </p:nvPr>
        </p:nvSpPr>
        <p:spPr>
          <a:xfrm>
            <a:off x="6932347" y="1719107"/>
            <a:ext cx="2025000" cy="5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And now, he comes back ready to apply. Will he succeed?</a:t>
            </a:r>
            <a:endParaRPr sz="1200">
              <a:latin typeface="Neucha"/>
              <a:ea typeface="Neucha"/>
              <a:cs typeface="Neucha"/>
              <a:sym typeface="Neucha"/>
            </a:endParaRPr>
          </a:p>
        </p:txBody>
      </p:sp>
      <p:pic>
        <p:nvPicPr>
          <p:cNvPr id="107" name="Google Shape;107;p20"/>
          <p:cNvPicPr preferRelativeResize="0"/>
          <p:nvPr/>
        </p:nvPicPr>
        <p:blipFill>
          <a:blip r:embed="rId4">
            <a:alphaModFix/>
          </a:blip>
          <a:stretch>
            <a:fillRect/>
          </a:stretch>
        </p:blipFill>
        <p:spPr>
          <a:xfrm>
            <a:off x="1111802" y="1101509"/>
            <a:ext cx="1083932" cy="1145375"/>
          </a:xfrm>
          <a:prstGeom prst="rect">
            <a:avLst/>
          </a:prstGeom>
          <a:noFill/>
          <a:ln>
            <a:noFill/>
          </a:ln>
        </p:spPr>
      </p:pic>
      <p:sp>
        <p:nvSpPr>
          <p:cNvPr id="108" name="Google Shape;108;p20"/>
          <p:cNvSpPr txBox="1"/>
          <p:nvPr>
            <p:ph type="title"/>
          </p:nvPr>
        </p:nvSpPr>
        <p:spPr>
          <a:xfrm>
            <a:off x="5532350" y="3576475"/>
            <a:ext cx="3515400" cy="67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Neucha"/>
                <a:ea typeface="Neucha"/>
                <a:cs typeface="Neucha"/>
                <a:sym typeface="Neucha"/>
              </a:rPr>
              <a:t>Illustrator/Creative Coder</a:t>
            </a:r>
            <a:endParaRPr sz="2000">
              <a:latin typeface="Neucha"/>
              <a:ea typeface="Neucha"/>
              <a:cs typeface="Neucha"/>
              <a:sym typeface="Neucha"/>
            </a:endParaRPr>
          </a:p>
          <a:p>
            <a:pPr indent="0" lvl="0" marL="0" rtl="0" algn="r">
              <a:spcBef>
                <a:spcPts val="0"/>
              </a:spcBef>
              <a:spcAft>
                <a:spcPts val="0"/>
              </a:spcAft>
              <a:buNone/>
            </a:pPr>
            <a:r>
              <a:t/>
            </a:r>
            <a:endParaRPr sz="2000">
              <a:latin typeface="Neucha"/>
              <a:ea typeface="Neucha"/>
              <a:cs typeface="Neucha"/>
              <a:sym typeface="Neucha"/>
            </a:endParaRPr>
          </a:p>
        </p:txBody>
      </p:sp>
      <p:sp>
        <p:nvSpPr>
          <p:cNvPr id="109" name="Google Shape;109;p20"/>
          <p:cNvSpPr/>
          <p:nvPr/>
        </p:nvSpPr>
        <p:spPr>
          <a:xfrm>
            <a:off x="4740363" y="449550"/>
            <a:ext cx="2025000" cy="1791000"/>
          </a:xfrm>
          <a:prstGeom prst="rect">
            <a:avLst/>
          </a:prstGeom>
          <a:solidFill>
            <a:srgbClr val="FFEFD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0"/>
          <p:cNvPicPr preferRelativeResize="0"/>
          <p:nvPr/>
        </p:nvPicPr>
        <p:blipFill rotWithShape="1">
          <a:blip r:embed="rId5">
            <a:alphaModFix/>
          </a:blip>
          <a:srcRect b="0" l="7629" r="0" t="0"/>
          <a:stretch/>
        </p:blipFill>
        <p:spPr>
          <a:xfrm>
            <a:off x="4744094" y="995586"/>
            <a:ext cx="1932134" cy="1316964"/>
          </a:xfrm>
          <a:prstGeom prst="rect">
            <a:avLst/>
          </a:prstGeom>
          <a:noFill/>
          <a:ln>
            <a:noFill/>
          </a:ln>
        </p:spPr>
      </p:pic>
      <p:sp>
        <p:nvSpPr>
          <p:cNvPr id="111" name="Google Shape;111;p20"/>
          <p:cNvSpPr txBox="1"/>
          <p:nvPr>
            <p:ph type="title"/>
          </p:nvPr>
        </p:nvSpPr>
        <p:spPr>
          <a:xfrm>
            <a:off x="4740362" y="426787"/>
            <a:ext cx="20250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eucha"/>
                <a:ea typeface="Neucha"/>
                <a:cs typeface="Neucha"/>
                <a:sym typeface="Neucha"/>
              </a:rPr>
              <a:t>So he trained. </a:t>
            </a:r>
            <a:r>
              <a:rPr lang="en" sz="1200">
                <a:latin typeface="Neucha"/>
                <a:ea typeface="Neucha"/>
                <a:cs typeface="Neucha"/>
                <a:sym typeface="Neucha"/>
              </a:rPr>
              <a:t>He became wiser, and more mature.</a:t>
            </a:r>
            <a:endParaRPr sz="1200">
              <a:latin typeface="Neucha"/>
              <a:ea typeface="Neucha"/>
              <a:cs typeface="Neucha"/>
              <a:sym typeface="Neucha"/>
            </a:endParaRPr>
          </a:p>
        </p:txBody>
      </p:sp>
      <p:pic>
        <p:nvPicPr>
          <p:cNvPr id="112" name="Google Shape;112;p20"/>
          <p:cNvPicPr preferRelativeResize="0"/>
          <p:nvPr/>
        </p:nvPicPr>
        <p:blipFill>
          <a:blip r:embed="rId6">
            <a:alphaModFix/>
          </a:blip>
          <a:stretch>
            <a:fillRect/>
          </a:stretch>
        </p:blipFill>
        <p:spPr>
          <a:xfrm>
            <a:off x="2931514" y="882535"/>
            <a:ext cx="1680537" cy="1493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0" y="1665800"/>
            <a:ext cx="4593600" cy="13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Neucha"/>
                <a:ea typeface="Neucha"/>
                <a:cs typeface="Neucha"/>
                <a:sym typeface="Neucha"/>
              </a:rPr>
              <a:t>*This is how I look like</a:t>
            </a:r>
            <a:endParaRPr sz="3500">
              <a:latin typeface="Neucha"/>
              <a:ea typeface="Neucha"/>
              <a:cs typeface="Neucha"/>
              <a:sym typeface="Neucha"/>
            </a:endParaRPr>
          </a:p>
        </p:txBody>
      </p:sp>
      <p:pic>
        <p:nvPicPr>
          <p:cNvPr id="118" name="Google Shape;118;p21"/>
          <p:cNvPicPr preferRelativeResize="0"/>
          <p:nvPr/>
        </p:nvPicPr>
        <p:blipFill rotWithShape="1">
          <a:blip r:embed="rId3">
            <a:alphaModFix/>
          </a:blip>
          <a:srcRect b="1634" l="7965" r="9662" t="1634"/>
          <a:stretch/>
        </p:blipFill>
        <p:spPr>
          <a:xfrm>
            <a:off x="4763575" y="0"/>
            <a:ext cx="438042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